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90" r:id="rId2"/>
    <p:sldId id="291" r:id="rId3"/>
    <p:sldId id="258" r:id="rId4"/>
    <p:sldId id="259" r:id="rId5"/>
    <p:sldId id="260" r:id="rId6"/>
    <p:sldId id="292" r:id="rId7"/>
    <p:sldId id="293" r:id="rId8"/>
    <p:sldId id="264" r:id="rId9"/>
    <p:sldId id="296" r:id="rId10"/>
    <p:sldId id="266" r:id="rId11"/>
    <p:sldId id="267" r:id="rId12"/>
    <p:sldId id="270" r:id="rId13"/>
    <p:sldId id="294" r:id="rId14"/>
    <p:sldId id="276" r:id="rId15"/>
    <p:sldId id="283" r:id="rId16"/>
    <p:sldId id="295" r:id="rId17"/>
    <p:sldId id="285" r:id="rId18"/>
    <p:sldId id="279"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3" roundtripDataSignature="AMtx7mgtY2U5hI+DfLwekseUOdVdxbNk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C09"/>
    <a:srgbClr val="4A99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10" autoAdjust="0"/>
  </p:normalViewPr>
  <p:slideViewPr>
    <p:cSldViewPr snapToGrid="0">
      <p:cViewPr varScale="1">
        <p:scale>
          <a:sx n="88" d="100"/>
          <a:sy n="88" d="100"/>
        </p:scale>
        <p:origin x="-1608" y="-1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33" Type="http://customschemas.google.com/relationships/presentationmetadata" Target="metadata"/><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3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624917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oNNZO9i1Gjc" TargetMode="External"/><Relationship Id="rId4" Type="http://schemas.openxmlformats.org/officeDocument/2006/relationships/hyperlink" Target="https://www.youtube.com/watch?v=ogGOlGswStA" TargetMode="External"/><Relationship Id="rId5" Type="http://schemas.openxmlformats.org/officeDocument/2006/relationships/hyperlink" Target="https://www.youtube.com/watch?v=S140Ew5PhI8"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illionminutes.org/stories-of-change" TargetMode="External"/><Relationship Id="rId4" Type="http://schemas.openxmlformats.org/officeDocument/2006/relationships/hyperlink" Target="https://millionminutes.org/buildingcommunity" TargetMode="External"/><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www.youtube.com/watch?v=oNNZO9i1Gjc"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0" name="Google Shape;16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888dfc9e57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6" name="Google Shape;166;g888dfc9e57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i="1" u="none" strike="noStrike" cap="none" dirty="0">
                <a:solidFill>
                  <a:schemeClr val="dk1"/>
                </a:solidFill>
                <a:effectLst/>
                <a:latin typeface="Calibri"/>
                <a:ea typeface="Calibri"/>
                <a:cs typeface="Calibri"/>
                <a:sym typeface="Calibri"/>
              </a:rPr>
              <a:t>Discussion: Choose just one or two of these questions to think over, as a group or by yourselves, and share your thoughts. </a:t>
            </a:r>
            <a:endParaRPr lang="en-GB"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lang="en-GB" dirty="0" smtClean="0"/>
          </a:p>
          <a:p>
            <a:pPr marL="0" lvl="0" indent="0" algn="l" rtl="0">
              <a:spcBef>
                <a:spcPts val="0"/>
              </a:spcBef>
              <a:spcAft>
                <a:spcPts val="0"/>
              </a:spcAft>
              <a:buNone/>
            </a:pPr>
            <a:r>
              <a:rPr lang="en-GB" dirty="0" smtClean="0"/>
              <a:t>Clip:</a:t>
            </a:r>
          </a:p>
          <a:p>
            <a:pPr marL="0" lvl="0" indent="0" algn="l" rtl="0">
              <a:spcBef>
                <a:spcPts val="0"/>
              </a:spcBef>
              <a:spcAft>
                <a:spcPts val="0"/>
              </a:spcAft>
              <a:buNone/>
            </a:pPr>
            <a:r>
              <a:rPr lang="en-GB" dirty="0" smtClean="0"/>
              <a:t>The Holy Spirit: </a:t>
            </a:r>
            <a:r>
              <a:rPr lang="en-GB" u="sng" dirty="0" smtClean="0">
                <a:hlinkClick r:id="rId3"/>
              </a:rPr>
              <a:t>https://www.youtube.com/watch?v=oNNZO9i1Gjc</a:t>
            </a:r>
            <a:r>
              <a:rPr lang="en-GB" dirty="0" smtClean="0"/>
              <a:t> (4:10 minutes)</a:t>
            </a:r>
          </a:p>
          <a:p>
            <a:pPr marL="0" lvl="0" indent="0" algn="l" rtl="0">
              <a:spcBef>
                <a:spcPts val="0"/>
              </a:spcBef>
              <a:spcAft>
                <a:spcPts val="0"/>
              </a:spcAft>
              <a:buNone/>
            </a:pPr>
            <a:endParaRPr lang="en-GB" b="1" u="sng" dirty="0" smtClean="0"/>
          </a:p>
          <a:p>
            <a:pPr marL="0" lvl="0" indent="0" algn="l" rtl="0">
              <a:spcBef>
                <a:spcPts val="0"/>
              </a:spcBef>
              <a:spcAft>
                <a:spcPts val="0"/>
              </a:spcAft>
              <a:buNone/>
            </a:pPr>
            <a:r>
              <a:rPr lang="en-GB" b="1" u="sng" dirty="0" smtClean="0"/>
              <a:t>Music:</a:t>
            </a:r>
            <a:endParaRPr lang="en-GB" dirty="0" smtClean="0"/>
          </a:p>
          <a:p>
            <a:r>
              <a:rPr lang="en-GB" dirty="0" smtClean="0"/>
              <a:t>Spirit of the Living God:</a:t>
            </a:r>
            <a:r>
              <a:rPr lang="en-GB" b="1" u="sng" dirty="0" smtClean="0"/>
              <a:t> </a:t>
            </a:r>
            <a:r>
              <a:rPr lang="en-GB" b="1" u="sng" dirty="0" smtClean="0">
                <a:hlinkClick r:id="rId4"/>
              </a:rPr>
              <a:t>https://www.youtube.com/watch?v=ogGOlGswStA</a:t>
            </a:r>
            <a:endParaRPr lang="en-GB" dirty="0" smtClean="0"/>
          </a:p>
          <a:p>
            <a:r>
              <a:rPr lang="en-GB" dirty="0" smtClean="0"/>
              <a:t>Breathe on me, Breath of God: </a:t>
            </a:r>
            <a:r>
              <a:rPr lang="en-GB" b="1" u="sng" dirty="0" smtClean="0">
                <a:hlinkClick r:id="rId5"/>
              </a:rPr>
              <a:t>https://www.youtube.com/watch?v=S140Ew5PhI8</a:t>
            </a:r>
            <a:endParaRPr lang="en-GB" dirty="0" smtClean="0"/>
          </a:p>
          <a:p>
            <a:pPr marL="0" lvl="0" indent="0" algn="l" rtl="0">
              <a:spcBef>
                <a:spcPts val="0"/>
              </a:spcBef>
              <a:spcAft>
                <a:spcPts val="0"/>
              </a:spcAft>
              <a:buNone/>
            </a:pPr>
            <a:endParaRPr dirty="0"/>
          </a:p>
        </p:txBody>
      </p:sp>
      <p:sp>
        <p:nvSpPr>
          <p:cNvPr id="188" name="Google Shape;18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lvl="0"/>
            <a:r>
              <a:rPr lang="en-GB" sz="1200" b="0" i="0" u="none" strike="noStrike" cap="none" dirty="0">
                <a:solidFill>
                  <a:schemeClr val="dk1"/>
                </a:solidFill>
                <a:effectLst/>
                <a:latin typeface="Calibri"/>
                <a:ea typeface="Calibri"/>
                <a:cs typeface="Calibri"/>
                <a:sym typeface="Calibri"/>
              </a:rPr>
              <a:t>Questions to discuss:</a:t>
            </a:r>
          </a:p>
          <a:p>
            <a:pPr lvl="0">
              <a:buFont typeface="Arial" panose="020B0604020202020204" pitchFamily="34" charset="0"/>
              <a:buChar char="•"/>
            </a:pPr>
            <a:r>
              <a:rPr lang="en-GB" sz="1200" b="0" i="0" u="none" strike="noStrike" cap="none" dirty="0">
                <a:solidFill>
                  <a:schemeClr val="dk1"/>
                </a:solidFill>
                <a:effectLst/>
                <a:latin typeface="Calibri"/>
                <a:ea typeface="Calibri"/>
                <a:cs typeface="Calibri"/>
                <a:sym typeface="Calibri"/>
              </a:rPr>
              <a:t>How has it changed since the coronavirus pandemic?  </a:t>
            </a:r>
          </a:p>
          <a:p>
            <a:pPr lvl="0">
              <a:buFont typeface="Arial" panose="020B0604020202020204" pitchFamily="34" charset="0"/>
              <a:buChar char="•"/>
            </a:pPr>
            <a:r>
              <a:rPr lang="en-GB" sz="1200" b="0" i="0" u="none" strike="noStrike" cap="none" dirty="0">
                <a:solidFill>
                  <a:schemeClr val="dk1"/>
                </a:solidFill>
                <a:effectLst/>
                <a:latin typeface="Calibri"/>
                <a:ea typeface="Calibri"/>
                <a:cs typeface="Calibri"/>
                <a:sym typeface="Calibri"/>
              </a:rPr>
              <a:t>How has it changed for the better? </a:t>
            </a:r>
          </a:p>
          <a:p>
            <a:pPr lvl="0">
              <a:buFont typeface="Arial" panose="020B0604020202020204" pitchFamily="34" charset="0"/>
              <a:buChar char="•"/>
            </a:pPr>
            <a:r>
              <a:rPr lang="en-GB" sz="1200" b="0" i="0" u="none" strike="noStrike" cap="none" dirty="0">
                <a:solidFill>
                  <a:schemeClr val="dk1"/>
                </a:solidFill>
                <a:effectLst/>
                <a:latin typeface="Calibri"/>
                <a:ea typeface="Calibri"/>
                <a:cs typeface="Calibri"/>
                <a:sym typeface="Calibri"/>
              </a:rPr>
              <a:t>What have you witnessed, either yourself, or in the news or on social media, where communities are being pulled apart? What do you think the causes, and consequences, of this are</a:t>
            </a:r>
            <a:r>
              <a:rPr lang="en-GB" sz="1200" b="0" i="0" u="none" strike="noStrike" cap="none" dirty="0" smtClean="0">
                <a:solidFill>
                  <a:schemeClr val="dk1"/>
                </a:solidFill>
                <a:effectLst/>
                <a:latin typeface="Calibri"/>
                <a:ea typeface="Calibri"/>
                <a:cs typeface="Calibri"/>
                <a:sym typeface="Calibri"/>
              </a:rPr>
              <a:t>?</a:t>
            </a:r>
            <a:endParaRPr lang="en-GB" sz="1200" b="0" i="0" u="none" strike="noStrike" cap="none" dirty="0">
              <a:solidFill>
                <a:schemeClr val="dk1"/>
              </a:solidFill>
              <a:effectLst/>
              <a:latin typeface="Calibri"/>
              <a:ea typeface="Calibri"/>
              <a:cs typeface="Calibri"/>
              <a:sym typeface="Calibri"/>
            </a:endParaRPr>
          </a:p>
        </p:txBody>
      </p:sp>
      <p:sp>
        <p:nvSpPr>
          <p:cNvPr id="231" name="Google Shape;23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lvl="0"/>
            <a:r>
              <a:rPr lang="en-GB" sz="1200" b="0" i="0" u="none" strike="noStrike" cap="none" dirty="0">
                <a:solidFill>
                  <a:schemeClr val="dk1"/>
                </a:solidFill>
                <a:effectLst/>
                <a:latin typeface="Calibri"/>
                <a:ea typeface="Calibri"/>
                <a:cs typeface="Calibri"/>
                <a:sym typeface="Calibri"/>
              </a:rPr>
              <a:t>Questions to discuss:</a:t>
            </a:r>
          </a:p>
          <a:p>
            <a:pPr marL="228600" lvl="0" indent="0">
              <a:buFont typeface="Arial" panose="020B0604020202020204" pitchFamily="34" charset="0"/>
              <a:buNone/>
            </a:pPr>
            <a:endParaRPr lang="en-GB" sz="1200" b="0" i="0" u="none" strike="noStrike" cap="none" dirty="0">
              <a:solidFill>
                <a:schemeClr val="dk1"/>
              </a:solidFill>
              <a:effectLst/>
              <a:latin typeface="Calibri"/>
              <a:ea typeface="Calibri"/>
              <a:cs typeface="Calibri"/>
              <a:sym typeface="Calibri"/>
            </a:endParaRPr>
          </a:p>
          <a:p>
            <a:pPr lvl="0">
              <a:buFont typeface="Arial" panose="020B0604020202020204" pitchFamily="34" charset="0"/>
              <a:buChar char="•"/>
            </a:pPr>
            <a:r>
              <a:rPr lang="en-GB" sz="1200" b="0" i="0" u="none" strike="noStrike" cap="none" dirty="0">
                <a:solidFill>
                  <a:schemeClr val="dk1"/>
                </a:solidFill>
                <a:effectLst/>
                <a:latin typeface="Calibri"/>
                <a:ea typeface="Calibri"/>
                <a:cs typeface="Calibri"/>
                <a:sym typeface="Calibri"/>
              </a:rPr>
              <a:t>What kind of community do we dream of?</a:t>
            </a:r>
          </a:p>
          <a:p>
            <a:pPr lvl="0">
              <a:buFont typeface="Arial" panose="020B0604020202020204" pitchFamily="34" charset="0"/>
              <a:buChar char="•"/>
            </a:pPr>
            <a:r>
              <a:rPr lang="en-GB" sz="1200" b="1" i="0" u="none" strike="noStrike" cap="none" dirty="0">
                <a:solidFill>
                  <a:schemeClr val="dk1"/>
                </a:solidFill>
                <a:effectLst/>
                <a:latin typeface="Calibri"/>
                <a:ea typeface="Calibri"/>
                <a:cs typeface="Calibri"/>
                <a:sym typeface="Calibri"/>
              </a:rPr>
              <a:t>What can we do</a:t>
            </a:r>
            <a:r>
              <a:rPr lang="en-GB" sz="1200" b="0" i="0" u="none" strike="noStrike" cap="none" dirty="0">
                <a:solidFill>
                  <a:schemeClr val="dk1"/>
                </a:solidFill>
                <a:effectLst/>
                <a:latin typeface="Calibri"/>
                <a:ea typeface="Calibri"/>
                <a:cs typeface="Calibri"/>
                <a:sym typeface="Calibri"/>
              </a:rPr>
              <a:t> to bring greater community cohesion, participation and resilience going forward?</a:t>
            </a:r>
          </a:p>
          <a:p>
            <a:endParaRPr lang="en-GB" sz="1200" b="0" i="0" u="none" strike="noStrike" cap="none" dirty="0">
              <a:solidFill>
                <a:schemeClr val="dk1"/>
              </a:solidFill>
              <a:effectLst/>
              <a:latin typeface="Calibri"/>
              <a:ea typeface="Calibri"/>
              <a:cs typeface="Calibri"/>
              <a:sym typeface="Calibri"/>
            </a:endParaRPr>
          </a:p>
          <a:p>
            <a:r>
              <a:rPr lang="en-GB" sz="1200" b="0" i="0" u="none" strike="noStrike" cap="none" dirty="0">
                <a:solidFill>
                  <a:schemeClr val="dk1"/>
                </a:solidFill>
                <a:effectLst/>
                <a:latin typeface="Calibri"/>
                <a:ea typeface="Calibri"/>
                <a:cs typeface="Calibri"/>
                <a:sym typeface="Calibri"/>
              </a:rPr>
              <a:t>Explore some examples of young people doing great things in their community: </a:t>
            </a:r>
            <a:r>
              <a:rPr lang="en-GB" sz="1200" b="0" i="0" u="none" strike="noStrike" cap="none" dirty="0">
                <a:solidFill>
                  <a:schemeClr val="dk1"/>
                </a:solidFill>
                <a:effectLst/>
                <a:latin typeface="Calibri"/>
                <a:ea typeface="Calibri"/>
                <a:cs typeface="Calibri"/>
                <a:sym typeface="Calibri"/>
                <a:hlinkClick r:id="rId3"/>
              </a:rPr>
              <a:t>https://millionminutes.org/stories-of-change</a:t>
            </a:r>
            <a:r>
              <a:rPr lang="en-GB" sz="1200" b="0" i="0" u="none" strike="noStrike" cap="none" dirty="0">
                <a:solidFill>
                  <a:schemeClr val="dk1"/>
                </a:solidFill>
                <a:effectLst/>
                <a:latin typeface="Calibri"/>
                <a:ea typeface="Calibri"/>
                <a:cs typeface="Calibri"/>
                <a:sym typeface="Calibri"/>
              </a:rPr>
              <a:t>  </a:t>
            </a:r>
          </a:p>
          <a:p>
            <a:r>
              <a:rPr lang="en-GB" sz="1200" b="0" i="0" u="none" strike="noStrike" cap="none" dirty="0">
                <a:solidFill>
                  <a:schemeClr val="dk1"/>
                </a:solidFill>
                <a:effectLst/>
                <a:latin typeface="Calibri"/>
                <a:ea typeface="Calibri"/>
                <a:cs typeface="Calibri"/>
                <a:sym typeface="Calibri"/>
              </a:rPr>
              <a:t>Do you have your own examples to share with one another</a:t>
            </a:r>
            <a:r>
              <a:rPr lang="en-GB" sz="1200" b="0" i="0" u="none" strike="noStrike" cap="none" dirty="0" smtClean="0">
                <a:solidFill>
                  <a:schemeClr val="dk1"/>
                </a:solidFill>
                <a:effectLst/>
                <a:latin typeface="Calibri"/>
                <a:ea typeface="Calibri"/>
                <a:cs typeface="Calibri"/>
                <a:sym typeface="Calibri"/>
              </a:rPr>
              <a:t>?</a:t>
            </a:r>
          </a:p>
          <a:p>
            <a:endParaRPr lang="en-GB" sz="1200" b="0" i="0" u="none" strike="noStrike" cap="none" dirty="0">
              <a:solidFill>
                <a:schemeClr val="dk1"/>
              </a:solidFill>
              <a:effectLst/>
              <a:latin typeface="Calibri"/>
              <a:ea typeface="Calibri"/>
              <a:cs typeface="Calibri"/>
              <a:sym typeface="Calibri"/>
            </a:endParaRPr>
          </a:p>
          <a:p>
            <a:r>
              <a:rPr lang="en-GB" sz="1200" b="0" i="0" u="none" strike="noStrike" cap="none" dirty="0" smtClean="0">
                <a:solidFill>
                  <a:schemeClr val="dk1"/>
                </a:solidFill>
                <a:effectLst/>
                <a:latin typeface="Calibri"/>
                <a:ea typeface="Calibri"/>
                <a:cs typeface="Calibri"/>
                <a:sym typeface="Calibri"/>
              </a:rPr>
              <a:t>Guidance and </a:t>
            </a:r>
            <a:r>
              <a:rPr lang="en-GB" sz="1200" b="0" i="0" u="none" strike="noStrike" cap="none" dirty="0">
                <a:solidFill>
                  <a:schemeClr val="dk1"/>
                </a:solidFill>
                <a:effectLst/>
                <a:latin typeface="Calibri"/>
                <a:ea typeface="Calibri"/>
                <a:cs typeface="Calibri"/>
                <a:sym typeface="Calibri"/>
              </a:rPr>
              <a:t>concrete ways of Building Community: </a:t>
            </a:r>
            <a:r>
              <a:rPr lang="en-GB" sz="1200" b="0" i="0" u="none" strike="noStrike" cap="none" dirty="0">
                <a:solidFill>
                  <a:schemeClr val="dk1"/>
                </a:solidFill>
                <a:effectLst/>
                <a:latin typeface="Calibri"/>
                <a:ea typeface="Calibri"/>
                <a:cs typeface="Calibri"/>
                <a:sym typeface="Calibri"/>
                <a:hlinkClick r:id="rId4"/>
              </a:rPr>
              <a:t>https://millionminutes.org/buildingcommunity</a:t>
            </a:r>
            <a:endParaRPr lang="en-GB" sz="1200" b="0" i="0" u="none" strike="noStrike" cap="none" dirty="0">
              <a:solidFill>
                <a:schemeClr val="dk1"/>
              </a:solidFill>
              <a:effectLst/>
              <a:latin typeface="Calibri"/>
              <a:ea typeface="Calibri"/>
              <a:cs typeface="Calibri"/>
              <a:sym typeface="Calibri"/>
            </a:endParaRPr>
          </a:p>
        </p:txBody>
      </p:sp>
      <p:sp>
        <p:nvSpPr>
          <p:cNvPr id="231" name="Google Shape;23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7" name="Google Shape;21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extLst>
      <p:ext uri="{BB962C8B-B14F-4D97-AF65-F5344CB8AC3E}">
        <p14:creationId xmlns:p14="http://schemas.microsoft.com/office/powerpoint/2010/main" val="1182903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7" name="Google Shape;21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16</a:t>
            </a:fld>
            <a:endParaRPr/>
          </a:p>
        </p:txBody>
      </p:sp>
    </p:spTree>
    <p:extLst>
      <p:ext uri="{BB962C8B-B14F-4D97-AF65-F5344CB8AC3E}">
        <p14:creationId xmlns:p14="http://schemas.microsoft.com/office/powerpoint/2010/main" val="1182903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197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98ea78d39_0_16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898ea78d39_0_1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0" name="Google Shape;1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sz="1200" dirty="0" smtClean="0"/>
              <a:t/>
            </a:r>
            <a:br>
              <a:rPr lang="en-GB" sz="1200" dirty="0" smtClean="0"/>
            </a:br>
            <a:r>
              <a:rPr lang="en-US" sz="1200" dirty="0" smtClean="0"/>
              <a:t>Spend five minutes watching the following video clip about The Holy Spirit: </a:t>
            </a:r>
            <a:r>
              <a:rPr lang="en-US" sz="1200" u="sng" dirty="0" smtClean="0">
                <a:hlinkClick r:id="rId3"/>
              </a:rPr>
              <a:t>https://www.youtube.com/watch?v=oNNZO9i1Gjc</a:t>
            </a:r>
            <a:r>
              <a:rPr lang="en-US" sz="1200" dirty="0" smtClean="0"/>
              <a:t> </a:t>
            </a:r>
            <a:r>
              <a:rPr lang="en-GB" dirty="0" smtClean="0"/>
              <a:t/>
            </a:r>
            <a:br>
              <a:rPr lang="en-GB" dirty="0" smtClean="0"/>
            </a:br>
            <a:r>
              <a:rPr lang="en-GB" sz="1000" dirty="0" smtClean="0"/>
              <a:t/>
            </a:r>
            <a:br>
              <a:rPr lang="en-GB" sz="1000" dirty="0" smtClean="0"/>
            </a:br>
            <a:endParaRPr dirty="0"/>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8c5ea5d27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8c5ea5d2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0" u="none" strike="noStrike" cap="none" dirty="0">
                <a:solidFill>
                  <a:srgbClr val="000000"/>
                </a:solidFill>
                <a:effectLst/>
                <a:latin typeface="Arial"/>
                <a:ea typeface="Arial"/>
                <a:cs typeface="Arial"/>
                <a:sym typeface="Arial"/>
              </a:rPr>
              <a:t>If you are taking part in this activity online or in person, spend some time sharing your thoughts with those in your group and listening to how they have found this time of lockdown. </a:t>
            </a:r>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98ea78d39_0_16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898ea78d39_0_1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2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4"/>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4"/>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4"/>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27624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2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7"/>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3" name="Google Shape;33;p2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7"/>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28"/>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8"/>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9" name="Google Shape;39;p2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2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9"/>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5" name="Google Shape;45;p29"/>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6" name="Google Shape;46;p2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3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0"/>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2" name="Google Shape;52;p30"/>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3" name="Google Shape;53;p30"/>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30"/>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3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1"/>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1"/>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31"/>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3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2"/>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2"/>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32"/>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3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3"/>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3"/>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11.png"/><Relationship Id="rId5" Type="http://schemas.openxmlformats.org/officeDocument/2006/relationships/image" Target="../media/image12.jpg"/><Relationship Id="rId6"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5" Type="http://schemas.openxmlformats.org/officeDocument/2006/relationships/image" Target="../media/image9.png"/><Relationship Id="rId6"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0" y="105713"/>
            <a:ext cx="3991800" cy="11025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GB" b="1" dirty="0">
                <a:solidFill>
                  <a:srgbClr val="E36C09"/>
                </a:solidFill>
                <a:latin typeface="Arial"/>
                <a:ea typeface="Arial"/>
                <a:cs typeface="Arial"/>
                <a:sym typeface="Arial"/>
              </a:rPr>
              <a:t>CONTENTS</a:t>
            </a:r>
            <a:endParaRPr b="1" dirty="0">
              <a:solidFill>
                <a:srgbClr val="E36C09"/>
              </a:solidFill>
              <a:latin typeface="Arial"/>
              <a:ea typeface="Arial"/>
              <a:cs typeface="Arial"/>
              <a:sym typeface="Arial"/>
            </a:endParaRPr>
          </a:p>
        </p:txBody>
      </p:sp>
      <p:sp>
        <p:nvSpPr>
          <p:cNvPr id="89" name="Google Shape;89;p1"/>
          <p:cNvSpPr txBox="1">
            <a:spLocks noGrp="1"/>
          </p:cNvSpPr>
          <p:nvPr>
            <p:ph type="subTitle" idx="1"/>
          </p:nvPr>
        </p:nvSpPr>
        <p:spPr>
          <a:xfrm>
            <a:off x="191825" y="1285900"/>
            <a:ext cx="8730300" cy="3440400"/>
          </a:xfrm>
          <a:prstGeom prst="rect">
            <a:avLst/>
          </a:prstGeom>
          <a:noFill/>
          <a:ln>
            <a:noFill/>
          </a:ln>
        </p:spPr>
        <p:txBody>
          <a:bodyPr spcFirstLastPara="1" wrap="square" lIns="91425" tIns="45700" rIns="91425" bIns="45700" anchor="t" anchorCtr="0">
            <a:normAutofit lnSpcReduction="10000"/>
          </a:bodyPr>
          <a:lstStyle/>
          <a:p>
            <a:pPr marL="457200" lvl="0" indent="-431800" algn="l" rtl="0">
              <a:spcBef>
                <a:spcPts val="0"/>
              </a:spcBef>
              <a:spcAft>
                <a:spcPts val="0"/>
              </a:spcAft>
              <a:buClr>
                <a:srgbClr val="666666"/>
              </a:buClr>
              <a:buSzPts val="3200"/>
              <a:buFont typeface="Arial"/>
              <a:buChar char="●"/>
            </a:pPr>
            <a:r>
              <a:rPr lang="en-GB" dirty="0">
                <a:solidFill>
                  <a:srgbClr val="666666"/>
                </a:solidFill>
                <a:latin typeface="Arial"/>
                <a:ea typeface="Arial"/>
                <a:cs typeface="Arial"/>
                <a:sym typeface="Arial"/>
              </a:rPr>
              <a:t>Short reflection (10 mins max)</a:t>
            </a:r>
            <a:endParaRPr sz="2500" i="1" dirty="0">
              <a:solidFill>
                <a:srgbClr val="666666"/>
              </a:solidFill>
              <a:latin typeface="Arial"/>
              <a:ea typeface="Arial"/>
              <a:cs typeface="Arial"/>
              <a:sym typeface="Arial"/>
            </a:endParaRPr>
          </a:p>
          <a:p>
            <a:pPr marL="457200" lvl="0" indent="-431800" algn="l" rtl="0">
              <a:spcBef>
                <a:spcPts val="0"/>
              </a:spcBef>
              <a:spcAft>
                <a:spcPts val="0"/>
              </a:spcAft>
              <a:buClr>
                <a:srgbClr val="666666"/>
              </a:buClr>
              <a:buSzPts val="3200"/>
              <a:buFont typeface="Arial"/>
              <a:buChar char="●"/>
            </a:pPr>
            <a:r>
              <a:rPr lang="en-GB" dirty="0">
                <a:solidFill>
                  <a:srgbClr val="666666"/>
                </a:solidFill>
                <a:latin typeface="Arial"/>
                <a:ea typeface="Arial"/>
                <a:cs typeface="Arial"/>
                <a:sym typeface="Arial"/>
              </a:rPr>
              <a:t>Longer reflection (20 – 25 mins max)</a:t>
            </a:r>
          </a:p>
          <a:p>
            <a:pPr marL="457200" lvl="0" indent="-431800" algn="l" rtl="0">
              <a:spcBef>
                <a:spcPts val="0"/>
              </a:spcBef>
              <a:spcAft>
                <a:spcPts val="0"/>
              </a:spcAft>
              <a:buClr>
                <a:srgbClr val="666666"/>
              </a:buClr>
              <a:buSzPts val="3200"/>
              <a:buFont typeface="Arial"/>
              <a:buChar char="●"/>
            </a:pPr>
            <a:endParaRPr lang="en-US" dirty="0">
              <a:solidFill>
                <a:srgbClr val="666666"/>
              </a:solidFill>
              <a:latin typeface="Arial"/>
              <a:ea typeface="Arial"/>
              <a:cs typeface="Arial"/>
              <a:sym typeface="Arial"/>
            </a:endParaRPr>
          </a:p>
          <a:p>
            <a:pPr marL="25400" indent="0" algn="l">
              <a:spcBef>
                <a:spcPts val="0"/>
              </a:spcBef>
              <a:buClr>
                <a:srgbClr val="666666"/>
              </a:buClr>
            </a:pPr>
            <a:r>
              <a:rPr lang="en-US" b="1" dirty="0">
                <a:solidFill>
                  <a:srgbClr val="FF9900"/>
                </a:solidFill>
                <a:latin typeface="Arial"/>
                <a:ea typeface="Arial"/>
                <a:cs typeface="Arial"/>
                <a:sym typeface="Arial"/>
              </a:rPr>
              <a:t>Includes</a:t>
            </a:r>
            <a:r>
              <a:rPr lang="en-US" b="1" dirty="0" smtClean="0">
                <a:solidFill>
                  <a:srgbClr val="FF9900"/>
                </a:solidFill>
                <a:latin typeface="Arial"/>
                <a:ea typeface="Arial"/>
                <a:cs typeface="Arial"/>
                <a:sym typeface="Arial"/>
              </a:rPr>
              <a:t>:</a:t>
            </a:r>
            <a:r>
              <a:rPr lang="en-US" dirty="0" smtClean="0">
                <a:solidFill>
                  <a:srgbClr val="666666"/>
                </a:solidFill>
                <a:latin typeface="Arial"/>
                <a:ea typeface="Arial"/>
                <a:cs typeface="Arial"/>
                <a:sym typeface="Arial"/>
              </a:rPr>
              <a:t> </a:t>
            </a:r>
            <a:endParaRPr dirty="0">
              <a:solidFill>
                <a:srgbClr val="666666"/>
              </a:solidFill>
              <a:latin typeface="Arial"/>
              <a:ea typeface="Arial"/>
              <a:cs typeface="Arial"/>
              <a:sym typeface="Arial"/>
            </a:endParaRPr>
          </a:p>
          <a:p>
            <a:pPr marL="25400" lvl="0" indent="0" algn="l">
              <a:spcBef>
                <a:spcPts val="0"/>
              </a:spcBef>
              <a:buClr>
                <a:srgbClr val="666666"/>
              </a:buClr>
            </a:pPr>
            <a:r>
              <a:rPr lang="en-US" sz="2400" dirty="0">
                <a:solidFill>
                  <a:srgbClr val="666666"/>
                </a:solidFill>
                <a:latin typeface="Arial"/>
                <a:ea typeface="Arial"/>
                <a:cs typeface="Arial"/>
                <a:sym typeface="Arial"/>
              </a:rPr>
              <a:t>Reflection – Scripture/Quote</a:t>
            </a:r>
          </a:p>
          <a:p>
            <a:pPr marL="25400" lvl="0" indent="0" algn="l">
              <a:spcBef>
                <a:spcPts val="0"/>
              </a:spcBef>
              <a:buClr>
                <a:srgbClr val="666666"/>
              </a:buClr>
            </a:pPr>
            <a:r>
              <a:rPr lang="en-US" sz="2400" dirty="0">
                <a:solidFill>
                  <a:srgbClr val="666666"/>
                </a:solidFill>
                <a:latin typeface="Arial"/>
                <a:ea typeface="Arial"/>
                <a:cs typeface="Arial"/>
                <a:sym typeface="Arial"/>
              </a:rPr>
              <a:t>Reflective exercises</a:t>
            </a:r>
          </a:p>
          <a:p>
            <a:pPr marL="25400" lvl="0" indent="0" algn="l">
              <a:spcBef>
                <a:spcPts val="0"/>
              </a:spcBef>
              <a:buClr>
                <a:srgbClr val="666666"/>
              </a:buClr>
            </a:pPr>
            <a:r>
              <a:rPr lang="en-US" sz="2400" dirty="0">
                <a:solidFill>
                  <a:srgbClr val="666666"/>
                </a:solidFill>
                <a:latin typeface="Arial"/>
                <a:ea typeface="Arial"/>
                <a:cs typeface="Arial"/>
                <a:sym typeface="Arial"/>
              </a:rPr>
              <a:t>Discussion questions</a:t>
            </a:r>
          </a:p>
          <a:p>
            <a:pPr marL="25400" lvl="0" indent="0" algn="l">
              <a:spcBef>
                <a:spcPts val="0"/>
              </a:spcBef>
              <a:buClr>
                <a:srgbClr val="666666"/>
              </a:buClr>
            </a:pPr>
            <a:r>
              <a:rPr lang="en-US" sz="2400" dirty="0">
                <a:solidFill>
                  <a:srgbClr val="666666"/>
                </a:solidFill>
                <a:latin typeface="Arial"/>
                <a:ea typeface="Arial"/>
                <a:cs typeface="Arial"/>
                <a:sym typeface="Arial"/>
              </a:rPr>
              <a:t>Prayer</a:t>
            </a:r>
          </a:p>
          <a:p>
            <a:pPr marL="0" lvl="0" indent="0" algn="ctr" rtl="0">
              <a:spcBef>
                <a:spcPts val="640"/>
              </a:spcBef>
              <a:spcAft>
                <a:spcPts val="0"/>
              </a:spcAft>
              <a:buClr>
                <a:srgbClr val="888888"/>
              </a:buClr>
              <a:buSzPts val="3200"/>
              <a:buNone/>
            </a:pPr>
            <a:endParaRPr dirty="0"/>
          </a:p>
        </p:txBody>
      </p:sp>
      <p:pic>
        <p:nvPicPr>
          <p:cNvPr id="91" name="Google Shape;91;p1" descr="iTS TIME FOR YOUNG PEOPLE BANNER -SMALL.png"/>
          <p:cNvPicPr preferRelativeResize="0"/>
          <p:nvPr/>
        </p:nvPicPr>
        <p:blipFill rotWithShape="1">
          <a:blip r:embed="rId3">
            <a:alphaModFix/>
          </a:blip>
          <a:srcRect/>
          <a:stretch/>
        </p:blipFill>
        <p:spPr>
          <a:xfrm>
            <a:off x="3765300" y="332700"/>
            <a:ext cx="5378700" cy="648525"/>
          </a:xfrm>
          <a:prstGeom prst="rect">
            <a:avLst/>
          </a:prstGeom>
          <a:noFill/>
          <a:ln>
            <a:noFill/>
          </a:ln>
        </p:spPr>
      </p:pic>
      <p:pic>
        <p:nvPicPr>
          <p:cNvPr id="4" name="Picture 3" descr="4. TILE-BLU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0176" y="2280386"/>
            <a:ext cx="2686654" cy="2664451"/>
          </a:xfrm>
          <a:prstGeom prst="rect">
            <a:avLst/>
          </a:prstGeom>
        </p:spPr>
      </p:pic>
    </p:spTree>
    <p:extLst>
      <p:ext uri="{BB962C8B-B14F-4D97-AF65-F5344CB8AC3E}">
        <p14:creationId xmlns:p14="http://schemas.microsoft.com/office/powerpoint/2010/main" val="519655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5" name="Google Shape;258;p22">
            <a:extLst>
              <a:ext uri="{FF2B5EF4-FFF2-40B4-BE49-F238E27FC236}">
                <a16:creationId xmlns:a16="http://schemas.microsoft.com/office/drawing/2014/main" xmlns="" id="{9F1CF557-C6CF-44B1-BCA4-685A1EA1AA89}"/>
              </a:ext>
            </a:extLst>
          </p:cNvPr>
          <p:cNvSpPr txBox="1"/>
          <p:nvPr/>
        </p:nvSpPr>
        <p:spPr>
          <a:xfrm>
            <a:off x="5022169" y="832832"/>
            <a:ext cx="3631178" cy="3477835"/>
          </a:xfrm>
          <a:prstGeom prst="rect">
            <a:avLst/>
          </a:prstGeom>
          <a:noFill/>
          <a:ln>
            <a:noFill/>
          </a:ln>
        </p:spPr>
        <p:txBody>
          <a:bodyPr spcFirstLastPara="1" wrap="square" lIns="91425" tIns="45700" rIns="91425" bIns="45700" anchor="t" anchorCtr="0">
            <a:spAutoFit/>
          </a:bodyPr>
          <a:lstStyle/>
          <a:p>
            <a:pPr lvl="0" algn="ctr"/>
            <a:r>
              <a:rPr lang="en-GB" sz="4400" b="1" dirty="0">
                <a:solidFill>
                  <a:srgbClr val="E36C09"/>
                </a:solidFill>
              </a:rPr>
              <a:t>Where is the Holy Spirit drawing you? Your community?</a:t>
            </a:r>
          </a:p>
        </p:txBody>
      </p:sp>
      <p:pic>
        <p:nvPicPr>
          <p:cNvPr id="3" name="Picture 2" descr="4. TILE-BLU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006" y="1104964"/>
            <a:ext cx="3125937" cy="31001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888dfc9e57_0_15"/>
          <p:cNvSpPr txBox="1">
            <a:spLocks noGrp="1"/>
          </p:cNvSpPr>
          <p:nvPr>
            <p:ph type="title"/>
          </p:nvPr>
        </p:nvSpPr>
        <p:spPr>
          <a:xfrm>
            <a:off x="297618" y="108362"/>
            <a:ext cx="5129400" cy="4014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GB" sz="3959" dirty="0"/>
              <a:t/>
            </a:r>
            <a:br>
              <a:rPr lang="en-GB" sz="3959" dirty="0"/>
            </a:br>
            <a:r>
              <a:rPr lang="en-GB" sz="4860" b="1" dirty="0">
                <a:solidFill>
                  <a:srgbClr val="E36C09"/>
                </a:solidFill>
                <a:latin typeface="Arial"/>
                <a:ea typeface="Arial"/>
                <a:cs typeface="Arial"/>
                <a:sym typeface="Arial"/>
              </a:rPr>
              <a:t>In the name of the Father, the Son, and the Holy Spirit</a:t>
            </a:r>
            <a:endParaRPr sz="3959" b="1" dirty="0">
              <a:solidFill>
                <a:srgbClr val="E36C09"/>
              </a:solidFill>
              <a:latin typeface="Arial"/>
              <a:ea typeface="Arial"/>
              <a:cs typeface="Arial"/>
              <a:sym typeface="Arial"/>
            </a:endParaRPr>
          </a:p>
        </p:txBody>
      </p:sp>
      <p:pic>
        <p:nvPicPr>
          <p:cNvPr id="169" name="Google Shape;169;g888dfc9e57_0_15"/>
          <p:cNvPicPr preferRelativeResize="0"/>
          <p:nvPr/>
        </p:nvPicPr>
        <p:blipFill rotWithShape="1">
          <a:blip r:embed="rId3">
            <a:alphaModFix/>
          </a:blip>
          <a:srcRect/>
          <a:stretch/>
        </p:blipFill>
        <p:spPr>
          <a:xfrm>
            <a:off x="6139297" y="1143000"/>
            <a:ext cx="1905000" cy="2857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a:spLocks noGrp="1"/>
          </p:cNvSpPr>
          <p:nvPr>
            <p:ph type="title"/>
          </p:nvPr>
        </p:nvSpPr>
        <p:spPr>
          <a:xfrm>
            <a:off x="72325" y="288925"/>
            <a:ext cx="8846400" cy="7743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FF6600"/>
              </a:buClr>
              <a:buSzPts val="5400"/>
              <a:buFont typeface="Arial"/>
              <a:buNone/>
            </a:pPr>
            <a:r>
              <a:rPr lang="en-GB" sz="4800" b="1" dirty="0">
                <a:solidFill>
                  <a:srgbClr val="FF6600"/>
                </a:solidFill>
                <a:latin typeface="Arial"/>
                <a:ea typeface="Arial"/>
                <a:cs typeface="Arial"/>
                <a:sym typeface="Arial"/>
              </a:rPr>
              <a:t>Faith Sharing</a:t>
            </a:r>
            <a:endParaRPr sz="1760" b="1" dirty="0">
              <a:solidFill>
                <a:srgbClr val="FF6600"/>
              </a:solidFill>
              <a:latin typeface="Arial"/>
              <a:ea typeface="Arial"/>
              <a:cs typeface="Arial"/>
              <a:sym typeface="Arial"/>
            </a:endParaRPr>
          </a:p>
        </p:txBody>
      </p:sp>
      <p:sp>
        <p:nvSpPr>
          <p:cNvPr id="191" name="Google Shape;191;p14"/>
          <p:cNvSpPr txBox="1">
            <a:spLocks noGrp="1"/>
          </p:cNvSpPr>
          <p:nvPr>
            <p:ph type="body" idx="1"/>
          </p:nvPr>
        </p:nvSpPr>
        <p:spPr>
          <a:xfrm>
            <a:off x="457200" y="1229463"/>
            <a:ext cx="7304049" cy="3135051"/>
          </a:xfrm>
          <a:prstGeom prst="rect">
            <a:avLst/>
          </a:prstGeom>
          <a:noFill/>
          <a:ln>
            <a:noFill/>
          </a:ln>
        </p:spPr>
        <p:txBody>
          <a:bodyPr spcFirstLastPara="1" wrap="square" lIns="91425" tIns="45700" rIns="91425" bIns="45700" anchor="t" anchorCtr="0">
            <a:normAutofit fontScale="92500" lnSpcReduction="10000"/>
          </a:bodyPr>
          <a:lstStyle/>
          <a:p>
            <a:pPr marL="114300" lvl="0" indent="0">
              <a:buNone/>
            </a:pPr>
            <a:r>
              <a:rPr lang="en-GB" sz="1800" b="1" dirty="0"/>
              <a:t>Christus </a:t>
            </a:r>
            <a:r>
              <a:rPr lang="en-GB" sz="1800" b="1" dirty="0" err="1"/>
              <a:t>Vivit</a:t>
            </a:r>
            <a:r>
              <a:rPr lang="en-GB" sz="1800" b="1" dirty="0"/>
              <a:t> #285: </a:t>
            </a:r>
            <a:r>
              <a:rPr lang="en-GB" sz="1800" dirty="0"/>
              <a:t>When seeking to discern our own vocation, there are certain questions we ought to ask. We should </a:t>
            </a:r>
            <a:r>
              <a:rPr lang="en-GB" sz="1800" u="sng" dirty="0"/>
              <a:t>not</a:t>
            </a:r>
            <a:r>
              <a:rPr lang="en-GB" sz="1800" dirty="0"/>
              <a:t> start with wondering where we could make more money, or achieve greater recognition and social status. Nor even by asking what kind of work would be most pleasing to us. </a:t>
            </a:r>
            <a:r>
              <a:rPr lang="en-GB" sz="1800" i="1" dirty="0"/>
              <a:t>If we are not to go astray, we need a different starting point.</a:t>
            </a:r>
            <a:r>
              <a:rPr lang="en-GB" sz="1800" dirty="0"/>
              <a:t> We need to ask: Do I know myself, quite apart from my illusions and emotions? Do I know what brings joy or sorrow to my heart? What are my strengths and weaknesses? These questions immediately give rise to others: How can I serve people better and prove most helpful to our world and to the Church? What is my real place in this world? What can I offer to society? Even more realistic questions then follow: Do I have the abilities needed to offer this kind of service? Could I develop those abilities?</a:t>
            </a:r>
          </a:p>
        </p:txBody>
      </p:sp>
      <p:pic>
        <p:nvPicPr>
          <p:cNvPr id="192" name="Google Shape;192;p14" descr="iTS TIME FOR YOUNG PEOPLE BANNER -SMALL.png"/>
          <p:cNvPicPr preferRelativeResize="0"/>
          <p:nvPr/>
        </p:nvPicPr>
        <p:blipFill rotWithShape="1">
          <a:blip r:embed="rId3">
            <a:alphaModFix/>
          </a:blip>
          <a:srcRect/>
          <a:stretch/>
        </p:blipFill>
        <p:spPr>
          <a:xfrm>
            <a:off x="0" y="4417359"/>
            <a:ext cx="4381629" cy="496034"/>
          </a:xfrm>
          <a:prstGeom prst="rect">
            <a:avLst/>
          </a:prstGeom>
          <a:noFill/>
          <a:ln>
            <a:noFill/>
          </a:ln>
        </p:spPr>
      </p:pic>
      <p:pic>
        <p:nvPicPr>
          <p:cNvPr id="5" name="Google Shape;148;p8" descr="pope francis.png">
            <a:extLst>
              <a:ext uri="{FF2B5EF4-FFF2-40B4-BE49-F238E27FC236}">
                <a16:creationId xmlns:a16="http://schemas.microsoft.com/office/drawing/2014/main" xmlns="" id="{59F0FCBD-8596-4AB3-B238-0D0B46553781}"/>
              </a:ext>
            </a:extLst>
          </p:cNvPr>
          <p:cNvPicPr preferRelativeResize="0"/>
          <p:nvPr/>
        </p:nvPicPr>
        <p:blipFill rotWithShape="1">
          <a:blip r:embed="rId4">
            <a:alphaModFix/>
          </a:blip>
          <a:srcRect/>
          <a:stretch/>
        </p:blipFill>
        <p:spPr>
          <a:xfrm flipH="1">
            <a:off x="7370956" y="2877015"/>
            <a:ext cx="1773044" cy="2299939"/>
          </a:xfrm>
          <a:prstGeom prst="rect">
            <a:avLst/>
          </a:prstGeom>
          <a:noFill/>
          <a:ln>
            <a:noFill/>
          </a:ln>
        </p:spPr>
      </p:pic>
      <p:grpSp>
        <p:nvGrpSpPr>
          <p:cNvPr id="6" name="Google Shape;149;p8">
            <a:extLst>
              <a:ext uri="{FF2B5EF4-FFF2-40B4-BE49-F238E27FC236}">
                <a16:creationId xmlns:a16="http://schemas.microsoft.com/office/drawing/2014/main" xmlns="" id="{6DEADAAE-3380-4C48-BA97-FA1D83191B01}"/>
              </a:ext>
            </a:extLst>
          </p:cNvPr>
          <p:cNvGrpSpPr/>
          <p:nvPr/>
        </p:nvGrpSpPr>
        <p:grpSpPr>
          <a:xfrm>
            <a:off x="6694154" y="4702677"/>
            <a:ext cx="1732560" cy="421433"/>
            <a:chOff x="1795682" y="3852401"/>
            <a:chExt cx="2377593" cy="503488"/>
          </a:xfrm>
        </p:grpSpPr>
        <p:pic>
          <p:nvPicPr>
            <p:cNvPr id="7" name="Google Shape;150;p8" descr="raf,750x1000,075,t,FFFFFF-97ab1c12de.jpg">
              <a:extLst>
                <a:ext uri="{FF2B5EF4-FFF2-40B4-BE49-F238E27FC236}">
                  <a16:creationId xmlns:a16="http://schemas.microsoft.com/office/drawing/2014/main" xmlns="" id="{5B45308C-BCC2-4289-8337-B3150C1A4A77}"/>
                </a:ext>
              </a:extLst>
            </p:cNvPr>
            <p:cNvPicPr preferRelativeResize="0"/>
            <p:nvPr/>
          </p:nvPicPr>
          <p:blipFill rotWithShape="1">
            <a:blip r:embed="rId5">
              <a:alphaModFix/>
            </a:blip>
            <a:srcRect l="2932" t="25850" r="82149" b="58138"/>
            <a:stretch/>
          </p:blipFill>
          <p:spPr>
            <a:xfrm>
              <a:off x="1795682" y="3915529"/>
              <a:ext cx="307697" cy="440360"/>
            </a:xfrm>
            <a:prstGeom prst="rect">
              <a:avLst/>
            </a:prstGeom>
            <a:noFill/>
            <a:ln>
              <a:noFill/>
            </a:ln>
          </p:spPr>
        </p:pic>
        <p:pic>
          <p:nvPicPr>
            <p:cNvPr id="8" name="Google Shape;151;p8" descr="b195b919faf7cff2f02aa1e73140b3a4.png">
              <a:extLst>
                <a:ext uri="{FF2B5EF4-FFF2-40B4-BE49-F238E27FC236}">
                  <a16:creationId xmlns:a16="http://schemas.microsoft.com/office/drawing/2014/main" xmlns="" id="{86759C6C-97E1-40D1-BC84-FE3CD2787639}"/>
                </a:ext>
              </a:extLst>
            </p:cNvPr>
            <p:cNvPicPr preferRelativeResize="0"/>
            <p:nvPr/>
          </p:nvPicPr>
          <p:blipFill rotWithShape="1">
            <a:blip r:embed="rId6">
              <a:alphaModFix/>
            </a:blip>
            <a:srcRect/>
            <a:stretch/>
          </p:blipFill>
          <p:spPr>
            <a:xfrm>
              <a:off x="2103381" y="3852401"/>
              <a:ext cx="2069894" cy="503488"/>
            </a:xfrm>
            <a:prstGeom prst="rect">
              <a:avLst/>
            </a:prstGeom>
            <a:noFill/>
            <a:ln>
              <a:noFill/>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1"/>
          <p:cNvSpPr txBox="1">
            <a:spLocks noGrp="1"/>
          </p:cNvSpPr>
          <p:nvPr>
            <p:ph type="title"/>
          </p:nvPr>
        </p:nvSpPr>
        <p:spPr>
          <a:xfrm>
            <a:off x="95250" y="175354"/>
            <a:ext cx="2895900" cy="918642"/>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dirty="0">
                <a:solidFill>
                  <a:srgbClr val="E36C09"/>
                </a:solidFill>
                <a:latin typeface="Arial"/>
                <a:ea typeface="Arial"/>
                <a:cs typeface="Arial"/>
                <a:sym typeface="Arial"/>
              </a:rPr>
              <a:t>ACTIVITY</a:t>
            </a:r>
            <a:r>
              <a:rPr lang="en-GB" b="1" dirty="0">
                <a:solidFill>
                  <a:srgbClr val="FF9900"/>
                </a:solidFill>
                <a:latin typeface="Arial"/>
                <a:ea typeface="Arial"/>
                <a:cs typeface="Arial"/>
                <a:sym typeface="Arial"/>
              </a:rPr>
              <a:t> </a:t>
            </a:r>
            <a:endParaRPr b="1" dirty="0">
              <a:solidFill>
                <a:srgbClr val="FF9900"/>
              </a:solidFill>
              <a:latin typeface="Arial"/>
              <a:ea typeface="Arial"/>
              <a:cs typeface="Arial"/>
              <a:sym typeface="Arial"/>
            </a:endParaRPr>
          </a:p>
        </p:txBody>
      </p:sp>
      <p:sp>
        <p:nvSpPr>
          <p:cNvPr id="234" name="Google Shape;234;p21"/>
          <p:cNvSpPr txBox="1"/>
          <p:nvPr/>
        </p:nvSpPr>
        <p:spPr>
          <a:xfrm>
            <a:off x="533799" y="1239150"/>
            <a:ext cx="8030337" cy="589650"/>
          </a:xfrm>
          <a:prstGeom prst="rect">
            <a:avLst/>
          </a:prstGeom>
          <a:noFill/>
          <a:ln w="38100"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r>
              <a:rPr lang="en-US" sz="2800" b="1" dirty="0" smtClean="0">
                <a:solidFill>
                  <a:srgbClr val="E36C09"/>
                </a:solidFill>
                <a:latin typeface="Calibri" panose="020F0502020204030204" pitchFamily="34" charset="0"/>
                <a:cs typeface="Calibri" panose="020F0502020204030204" pitchFamily="34" charset="0"/>
              </a:rPr>
              <a:t>How has your community changed since Covid-19?</a:t>
            </a:r>
            <a:endParaRPr lang="en-GB" sz="2800" b="1" dirty="0">
              <a:solidFill>
                <a:srgbClr val="E36C09"/>
              </a:solidFill>
              <a:latin typeface="Calibri" panose="020F0502020204030204" pitchFamily="34" charset="0"/>
              <a:cs typeface="Calibri" panose="020F0502020204030204" pitchFamily="34" charset="0"/>
            </a:endParaRPr>
          </a:p>
        </p:txBody>
      </p:sp>
      <p:pic>
        <p:nvPicPr>
          <p:cNvPr id="237" name="Google Shape;237;p21" descr="iTS TIME FOR YOUNG PEOPLE BANNER -SMALL.png"/>
          <p:cNvPicPr preferRelativeResize="0"/>
          <p:nvPr/>
        </p:nvPicPr>
        <p:blipFill rotWithShape="1">
          <a:blip r:embed="rId3">
            <a:alphaModFix/>
          </a:blip>
          <a:srcRect/>
          <a:stretch/>
        </p:blipFill>
        <p:spPr>
          <a:xfrm>
            <a:off x="4762370" y="205966"/>
            <a:ext cx="4381628" cy="496034"/>
          </a:xfrm>
          <a:prstGeom prst="rect">
            <a:avLst/>
          </a:prstGeom>
          <a:noFill/>
          <a:ln>
            <a:noFill/>
          </a:ln>
        </p:spPr>
      </p:pic>
      <p:sp>
        <p:nvSpPr>
          <p:cNvPr id="2" name="Rectangle 1">
            <a:extLst>
              <a:ext uri="{FF2B5EF4-FFF2-40B4-BE49-F238E27FC236}">
                <a16:creationId xmlns:a16="http://schemas.microsoft.com/office/drawing/2014/main" xmlns="" id="{5542D21F-AA07-488A-8749-2C065A9EF4E1}"/>
              </a:ext>
            </a:extLst>
          </p:cNvPr>
          <p:cNvSpPr/>
          <p:nvPr/>
        </p:nvSpPr>
        <p:spPr>
          <a:xfrm>
            <a:off x="533799" y="1828800"/>
            <a:ext cx="3045742" cy="3021980"/>
          </a:xfrm>
          <a:prstGeom prst="rect">
            <a:avLst/>
          </a:prstGeom>
          <a:solidFill>
            <a:schemeClr val="bg1"/>
          </a:solidFill>
          <a:ln>
            <a:solidFill>
              <a:srgbClr val="E36C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E36C09"/>
                </a:solidFill>
              </a:rPr>
              <a:t>…In your school community</a:t>
            </a:r>
            <a:endParaRPr lang="en-GB" dirty="0">
              <a:solidFill>
                <a:srgbClr val="E36C09"/>
              </a:solidFill>
            </a:endParaRPr>
          </a:p>
        </p:txBody>
      </p:sp>
      <p:sp>
        <p:nvSpPr>
          <p:cNvPr id="9" name="Rectangle 8">
            <a:extLst>
              <a:ext uri="{FF2B5EF4-FFF2-40B4-BE49-F238E27FC236}">
                <a16:creationId xmlns:a16="http://schemas.microsoft.com/office/drawing/2014/main" xmlns="" id="{3C26DE4E-7530-4850-BF45-CA01B4DA5BA7}"/>
              </a:ext>
            </a:extLst>
          </p:cNvPr>
          <p:cNvSpPr/>
          <p:nvPr/>
        </p:nvSpPr>
        <p:spPr>
          <a:xfrm>
            <a:off x="3413734" y="1828800"/>
            <a:ext cx="2411285" cy="3021980"/>
          </a:xfrm>
          <a:prstGeom prst="rect">
            <a:avLst/>
          </a:prstGeom>
          <a:solidFill>
            <a:schemeClr val="bg1"/>
          </a:solidFill>
          <a:ln>
            <a:solidFill>
              <a:srgbClr val="E36C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E36C09"/>
                </a:solidFill>
              </a:rPr>
              <a:t>…….Parish community</a:t>
            </a:r>
            <a:endParaRPr lang="en-GB" dirty="0">
              <a:solidFill>
                <a:srgbClr val="E36C09"/>
              </a:solidFill>
            </a:endParaRPr>
          </a:p>
        </p:txBody>
      </p:sp>
      <p:sp>
        <p:nvSpPr>
          <p:cNvPr id="10" name="Rectangle 9">
            <a:extLst>
              <a:ext uri="{FF2B5EF4-FFF2-40B4-BE49-F238E27FC236}">
                <a16:creationId xmlns:a16="http://schemas.microsoft.com/office/drawing/2014/main" xmlns="" id="{19AC7DD5-1E57-4BAA-ADE0-F00D8D718582}"/>
              </a:ext>
            </a:extLst>
          </p:cNvPr>
          <p:cNvSpPr/>
          <p:nvPr/>
        </p:nvSpPr>
        <p:spPr>
          <a:xfrm>
            <a:off x="5730267" y="1828800"/>
            <a:ext cx="2833869" cy="3021980"/>
          </a:xfrm>
          <a:prstGeom prst="rect">
            <a:avLst/>
          </a:prstGeom>
          <a:solidFill>
            <a:schemeClr val="bg1"/>
          </a:solidFill>
          <a:ln>
            <a:solidFill>
              <a:srgbClr val="E36C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E36C09"/>
                </a:solidFill>
              </a:rPr>
              <a:t>…in your local area</a:t>
            </a:r>
            <a:endParaRPr lang="en-GB" dirty="0">
              <a:solidFill>
                <a:srgbClr val="E36C09"/>
              </a:solidFill>
            </a:endParaRPr>
          </a:p>
        </p:txBody>
      </p:sp>
    </p:spTree>
    <p:extLst>
      <p:ext uri="{BB962C8B-B14F-4D97-AF65-F5344CB8AC3E}">
        <p14:creationId xmlns:p14="http://schemas.microsoft.com/office/powerpoint/2010/main" val="847707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1"/>
          <p:cNvSpPr txBox="1">
            <a:spLocks noGrp="1"/>
          </p:cNvSpPr>
          <p:nvPr>
            <p:ph type="title"/>
          </p:nvPr>
        </p:nvSpPr>
        <p:spPr>
          <a:xfrm>
            <a:off x="95250" y="175354"/>
            <a:ext cx="2895900" cy="918642"/>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dirty="0">
                <a:solidFill>
                  <a:srgbClr val="E36C09"/>
                </a:solidFill>
                <a:latin typeface="Arial"/>
                <a:ea typeface="Arial"/>
                <a:cs typeface="Arial"/>
                <a:sym typeface="Arial"/>
              </a:rPr>
              <a:t>ACTIVITY</a:t>
            </a:r>
            <a:r>
              <a:rPr lang="en-GB" b="1" dirty="0">
                <a:solidFill>
                  <a:srgbClr val="FF9900"/>
                </a:solidFill>
                <a:latin typeface="Arial"/>
                <a:ea typeface="Arial"/>
                <a:cs typeface="Arial"/>
                <a:sym typeface="Arial"/>
              </a:rPr>
              <a:t> </a:t>
            </a:r>
            <a:endParaRPr b="1" dirty="0">
              <a:solidFill>
                <a:srgbClr val="FF9900"/>
              </a:solidFill>
              <a:latin typeface="Arial"/>
              <a:ea typeface="Arial"/>
              <a:cs typeface="Arial"/>
              <a:sym typeface="Arial"/>
            </a:endParaRPr>
          </a:p>
        </p:txBody>
      </p:sp>
      <p:sp>
        <p:nvSpPr>
          <p:cNvPr id="234" name="Google Shape;234;p21"/>
          <p:cNvSpPr txBox="1"/>
          <p:nvPr/>
        </p:nvSpPr>
        <p:spPr>
          <a:xfrm>
            <a:off x="533799" y="1239150"/>
            <a:ext cx="8030337" cy="589650"/>
          </a:xfrm>
          <a:prstGeom prst="rect">
            <a:avLst/>
          </a:prstGeom>
          <a:noFill/>
          <a:ln w="38100"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r>
              <a:rPr lang="en-US" sz="2800" b="1" dirty="0">
                <a:solidFill>
                  <a:srgbClr val="E36C09"/>
                </a:solidFill>
                <a:latin typeface="Calibri" panose="020F0502020204030204" pitchFamily="34" charset="0"/>
                <a:cs typeface="Calibri" panose="020F0502020204030204" pitchFamily="34" charset="0"/>
              </a:rPr>
              <a:t>Where is God and the Holy spirit drawing you….</a:t>
            </a:r>
            <a:endParaRPr lang="en-GB" sz="2800" b="1" dirty="0">
              <a:solidFill>
                <a:srgbClr val="E36C09"/>
              </a:solidFill>
              <a:latin typeface="Calibri" panose="020F0502020204030204" pitchFamily="34" charset="0"/>
              <a:cs typeface="Calibri" panose="020F0502020204030204" pitchFamily="34" charset="0"/>
            </a:endParaRPr>
          </a:p>
        </p:txBody>
      </p:sp>
      <p:pic>
        <p:nvPicPr>
          <p:cNvPr id="237" name="Google Shape;237;p21" descr="iTS TIME FOR YOUNG PEOPLE BANNER -SMALL.png"/>
          <p:cNvPicPr preferRelativeResize="0"/>
          <p:nvPr/>
        </p:nvPicPr>
        <p:blipFill rotWithShape="1">
          <a:blip r:embed="rId3">
            <a:alphaModFix/>
          </a:blip>
          <a:srcRect/>
          <a:stretch/>
        </p:blipFill>
        <p:spPr>
          <a:xfrm>
            <a:off x="4762370" y="205966"/>
            <a:ext cx="4381628" cy="496034"/>
          </a:xfrm>
          <a:prstGeom prst="rect">
            <a:avLst/>
          </a:prstGeom>
          <a:noFill/>
          <a:ln>
            <a:noFill/>
          </a:ln>
        </p:spPr>
      </p:pic>
      <p:sp>
        <p:nvSpPr>
          <p:cNvPr id="2" name="Rectangle 1">
            <a:extLst>
              <a:ext uri="{FF2B5EF4-FFF2-40B4-BE49-F238E27FC236}">
                <a16:creationId xmlns:a16="http://schemas.microsoft.com/office/drawing/2014/main" xmlns="" id="{5542D21F-AA07-488A-8749-2C065A9EF4E1}"/>
              </a:ext>
            </a:extLst>
          </p:cNvPr>
          <p:cNvSpPr/>
          <p:nvPr/>
        </p:nvSpPr>
        <p:spPr>
          <a:xfrm>
            <a:off x="533799" y="1828800"/>
            <a:ext cx="3045742" cy="3021980"/>
          </a:xfrm>
          <a:prstGeom prst="rect">
            <a:avLst/>
          </a:prstGeom>
          <a:solidFill>
            <a:schemeClr val="bg1"/>
          </a:solidFill>
          <a:ln>
            <a:solidFill>
              <a:srgbClr val="E36C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E36C09"/>
                </a:solidFill>
              </a:rPr>
              <a:t>…In your school community</a:t>
            </a:r>
            <a:endParaRPr lang="en-GB" dirty="0">
              <a:solidFill>
                <a:srgbClr val="E36C09"/>
              </a:solidFill>
            </a:endParaRPr>
          </a:p>
        </p:txBody>
      </p:sp>
      <p:sp>
        <p:nvSpPr>
          <p:cNvPr id="9" name="Rectangle 8">
            <a:extLst>
              <a:ext uri="{FF2B5EF4-FFF2-40B4-BE49-F238E27FC236}">
                <a16:creationId xmlns:a16="http://schemas.microsoft.com/office/drawing/2014/main" xmlns="" id="{3C26DE4E-7530-4850-BF45-CA01B4DA5BA7}"/>
              </a:ext>
            </a:extLst>
          </p:cNvPr>
          <p:cNvSpPr/>
          <p:nvPr/>
        </p:nvSpPr>
        <p:spPr>
          <a:xfrm>
            <a:off x="3413734" y="1828800"/>
            <a:ext cx="2411285" cy="3021980"/>
          </a:xfrm>
          <a:prstGeom prst="rect">
            <a:avLst/>
          </a:prstGeom>
          <a:solidFill>
            <a:schemeClr val="bg1"/>
          </a:solidFill>
          <a:ln>
            <a:solidFill>
              <a:srgbClr val="E36C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E36C09"/>
                </a:solidFill>
              </a:rPr>
              <a:t>…….Parish community</a:t>
            </a:r>
            <a:endParaRPr lang="en-GB" dirty="0">
              <a:solidFill>
                <a:srgbClr val="E36C09"/>
              </a:solidFill>
            </a:endParaRPr>
          </a:p>
        </p:txBody>
      </p:sp>
      <p:sp>
        <p:nvSpPr>
          <p:cNvPr id="10" name="Rectangle 9">
            <a:extLst>
              <a:ext uri="{FF2B5EF4-FFF2-40B4-BE49-F238E27FC236}">
                <a16:creationId xmlns:a16="http://schemas.microsoft.com/office/drawing/2014/main" xmlns="" id="{19AC7DD5-1E57-4BAA-ADE0-F00D8D718582}"/>
              </a:ext>
            </a:extLst>
          </p:cNvPr>
          <p:cNvSpPr/>
          <p:nvPr/>
        </p:nvSpPr>
        <p:spPr>
          <a:xfrm>
            <a:off x="5730267" y="1828800"/>
            <a:ext cx="2833869" cy="3021980"/>
          </a:xfrm>
          <a:prstGeom prst="rect">
            <a:avLst/>
          </a:prstGeom>
          <a:solidFill>
            <a:schemeClr val="bg1"/>
          </a:solidFill>
          <a:ln>
            <a:solidFill>
              <a:srgbClr val="E36C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E36C09"/>
                </a:solidFill>
              </a:rPr>
              <a:t>…in your local area</a:t>
            </a:r>
            <a:endParaRPr lang="en-GB" dirty="0">
              <a:solidFill>
                <a:srgbClr val="E36C0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18"/>
        <p:cNvGrpSpPr/>
        <p:nvPr/>
      </p:nvGrpSpPr>
      <p:grpSpPr>
        <a:xfrm>
          <a:off x="0" y="0"/>
          <a:ext cx="0" cy="0"/>
          <a:chOff x="0" y="0"/>
          <a:chExt cx="0" cy="0"/>
        </a:xfrm>
      </p:grpSpPr>
      <p:sp useBgFill="1">
        <p:nvSpPr>
          <p:cNvPr id="2056" name="Rectangle 319">
            <a:extLst>
              <a:ext uri="{FF2B5EF4-FFF2-40B4-BE49-F238E27FC236}">
                <a16:creationId xmlns:a16="http://schemas.microsoft.com/office/drawing/2014/main" xmlns="" id="{8FC9BE17-9A7B-462D-AE50-3D87773873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descr="What Does It Mean to “Grieve the Holy Spirit”?">
            <a:extLst>
              <a:ext uri="{FF2B5EF4-FFF2-40B4-BE49-F238E27FC236}">
                <a16:creationId xmlns:a16="http://schemas.microsoft.com/office/drawing/2014/main" xmlns="" id="{A4117BCD-153F-483B-A57F-87BD8D80E7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338" t="4609" r="26359" b="-1"/>
          <a:stretch/>
        </p:blipFill>
        <p:spPr bwMode="auto">
          <a:xfrm>
            <a:off x="2642616" y="10"/>
            <a:ext cx="6501384" cy="51434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320">
            <a:extLst>
              <a:ext uri="{FF2B5EF4-FFF2-40B4-BE49-F238E27FC236}">
                <a16:creationId xmlns:a16="http://schemas.microsoft.com/office/drawing/2014/main" xmlns="" id="{3EBE8569-6AEC-4B8C-8D53-2DE337CDBA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317451" cy="51435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Google Shape;219;p17"/>
          <p:cNvSpPr txBox="1">
            <a:spLocks noGrp="1"/>
          </p:cNvSpPr>
          <p:nvPr>
            <p:ph type="title"/>
          </p:nvPr>
        </p:nvSpPr>
        <p:spPr>
          <a:xfrm>
            <a:off x="278320" y="870966"/>
            <a:ext cx="2578608" cy="843534"/>
          </a:xfrm>
          <a:prstGeom prst="rect">
            <a:avLst/>
          </a:prstGeom>
        </p:spPr>
        <p:txBody>
          <a:bodyPr spcFirstLastPara="1" lIns="91425" tIns="45700" rIns="91425" bIns="45700" anchor="b" anchorCtr="0">
            <a:normAutofit/>
          </a:bodyPr>
          <a:lstStyle/>
          <a:p>
            <a:pPr marL="0" lvl="0" indent="0" rtl="0">
              <a:spcBef>
                <a:spcPts val="0"/>
              </a:spcBef>
              <a:spcAft>
                <a:spcPts val="0"/>
              </a:spcAft>
              <a:buClr>
                <a:srgbClr val="E36C09"/>
              </a:buClr>
              <a:buSzPts val="4400"/>
              <a:buFont typeface="Montserrat"/>
              <a:buNone/>
            </a:pPr>
            <a:r>
              <a:rPr lang="en-GB" sz="2100" b="1" dirty="0">
                <a:solidFill>
                  <a:srgbClr val="E36C09"/>
                </a:solidFill>
                <a:latin typeface="Montserrat"/>
                <a:ea typeface="Montserrat"/>
                <a:cs typeface="Montserrat"/>
                <a:sym typeface="Montserrat"/>
              </a:rPr>
              <a:t>Listening to the Spirit…</a:t>
            </a:r>
            <a:endParaRPr lang="en-GB" sz="2100" dirty="0">
              <a:solidFill>
                <a:srgbClr val="E36C09"/>
              </a:solidFill>
            </a:endParaRPr>
          </a:p>
        </p:txBody>
      </p:sp>
      <p:sp>
        <p:nvSpPr>
          <p:cNvPr id="2058" name="Rectangle 321">
            <a:extLst>
              <a:ext uri="{FF2B5EF4-FFF2-40B4-BE49-F238E27FC236}">
                <a16:creationId xmlns:a16="http://schemas.microsoft.com/office/drawing/2014/main" xmlns=""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96919" y="454343"/>
            <a:ext cx="54864"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59" name="Rectangle 322">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183" y="1832610"/>
            <a:ext cx="2475738" cy="6858"/>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0" name="Google Shape;220;p17"/>
          <p:cNvSpPr txBox="1">
            <a:spLocks noGrp="1"/>
          </p:cNvSpPr>
          <p:nvPr>
            <p:ph type="body" idx="1"/>
          </p:nvPr>
        </p:nvSpPr>
        <p:spPr>
          <a:xfrm>
            <a:off x="278319" y="2038540"/>
            <a:ext cx="3713817" cy="2931502"/>
          </a:xfrm>
          <a:prstGeom prst="rect">
            <a:avLst/>
          </a:prstGeom>
        </p:spPr>
        <p:txBody>
          <a:bodyPr spcFirstLastPara="1" lIns="91425" tIns="45700" rIns="91425" bIns="45700" anchor="t" anchorCtr="0">
            <a:noAutofit/>
          </a:bodyPr>
          <a:lstStyle/>
          <a:p>
            <a:pPr marL="114300" indent="0">
              <a:lnSpc>
                <a:spcPct val="90000"/>
              </a:lnSpc>
              <a:buNone/>
            </a:pPr>
            <a:r>
              <a:rPr lang="en-GB" sz="1600" dirty="0"/>
              <a:t>Before we spring into action, it is helpful to take time to discern, or listen, to the Holy Spirit and where it is drawing us. First we must take a look at ourselves: do we live with love and care for one another, for the stranger, the poor? Do we welcome others as Jesus did? Even those on the margins, those rejected by society, the ‘foreigner’? Do we make choices for the benefit of ourselves, or for our community and the common good? Are we putting our talents to good use</a:t>
            </a:r>
            <a:r>
              <a:rPr lang="en-GB" sz="1600" dirty="0" smtClean="0"/>
              <a:t>?</a:t>
            </a:r>
            <a:endParaRPr lang="en-GB" sz="1600" dirty="0"/>
          </a:p>
        </p:txBody>
      </p:sp>
    </p:spTree>
    <p:extLst>
      <p:ext uri="{BB962C8B-B14F-4D97-AF65-F5344CB8AC3E}">
        <p14:creationId xmlns:p14="http://schemas.microsoft.com/office/powerpoint/2010/main" val="245132025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useBgFill="1">
        <p:nvSpPr>
          <p:cNvPr id="2056" name="Rectangle 319">
            <a:extLst>
              <a:ext uri="{FF2B5EF4-FFF2-40B4-BE49-F238E27FC236}">
                <a16:creationId xmlns:a16="http://schemas.microsoft.com/office/drawing/2014/main" xmlns="" id="{8FC9BE17-9A7B-462D-AE50-3D87773873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4" name="Picture 6" descr="What Does It Mean to “Grieve the Holy Spirit”?">
            <a:extLst>
              <a:ext uri="{FF2B5EF4-FFF2-40B4-BE49-F238E27FC236}">
                <a16:creationId xmlns:a16="http://schemas.microsoft.com/office/drawing/2014/main" xmlns="" id="{A4117BCD-153F-483B-A57F-87BD8D80E7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338" t="4609" r="26359" b="-1"/>
          <a:stretch/>
        </p:blipFill>
        <p:spPr bwMode="auto">
          <a:xfrm>
            <a:off x="2642616" y="10"/>
            <a:ext cx="6501384" cy="51434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320">
            <a:extLst>
              <a:ext uri="{FF2B5EF4-FFF2-40B4-BE49-F238E27FC236}">
                <a16:creationId xmlns:a16="http://schemas.microsoft.com/office/drawing/2014/main" xmlns="" id="{3EBE8569-6AEC-4B8C-8D53-2DE337CDBA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317451" cy="51435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Google Shape;219;p17"/>
          <p:cNvSpPr txBox="1">
            <a:spLocks noGrp="1"/>
          </p:cNvSpPr>
          <p:nvPr>
            <p:ph type="title"/>
          </p:nvPr>
        </p:nvSpPr>
        <p:spPr>
          <a:xfrm>
            <a:off x="278320" y="870966"/>
            <a:ext cx="2578608" cy="843534"/>
          </a:xfrm>
          <a:prstGeom prst="rect">
            <a:avLst/>
          </a:prstGeom>
        </p:spPr>
        <p:txBody>
          <a:bodyPr spcFirstLastPara="1" lIns="91425" tIns="45700" rIns="91425" bIns="45700" anchor="b" anchorCtr="0">
            <a:normAutofit/>
          </a:bodyPr>
          <a:lstStyle/>
          <a:p>
            <a:pPr marL="0" lvl="0" indent="0" rtl="0">
              <a:spcBef>
                <a:spcPts val="0"/>
              </a:spcBef>
              <a:spcAft>
                <a:spcPts val="0"/>
              </a:spcAft>
              <a:buClr>
                <a:srgbClr val="E36C09"/>
              </a:buClr>
              <a:buSzPts val="4400"/>
              <a:buFont typeface="Montserrat"/>
              <a:buNone/>
            </a:pPr>
            <a:r>
              <a:rPr lang="en-GB" sz="2100" b="1" dirty="0">
                <a:solidFill>
                  <a:srgbClr val="E36C09"/>
                </a:solidFill>
                <a:latin typeface="Montserrat"/>
                <a:ea typeface="Montserrat"/>
                <a:cs typeface="Montserrat"/>
                <a:sym typeface="Montserrat"/>
              </a:rPr>
              <a:t>Listening to the Spirit…</a:t>
            </a:r>
            <a:endParaRPr lang="en-GB" sz="2100" dirty="0">
              <a:solidFill>
                <a:srgbClr val="E36C09"/>
              </a:solidFill>
            </a:endParaRPr>
          </a:p>
        </p:txBody>
      </p:sp>
      <p:sp>
        <p:nvSpPr>
          <p:cNvPr id="2058" name="Rectangle 321">
            <a:extLst>
              <a:ext uri="{FF2B5EF4-FFF2-40B4-BE49-F238E27FC236}">
                <a16:creationId xmlns:a16="http://schemas.microsoft.com/office/drawing/2014/main" xmlns=""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96919" y="454343"/>
            <a:ext cx="54864"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59" name="Rectangle 322">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183" y="1832610"/>
            <a:ext cx="2475738" cy="6858"/>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0" name="Google Shape;220;p17"/>
          <p:cNvSpPr txBox="1">
            <a:spLocks noGrp="1"/>
          </p:cNvSpPr>
          <p:nvPr>
            <p:ph type="body" idx="1"/>
          </p:nvPr>
        </p:nvSpPr>
        <p:spPr>
          <a:xfrm>
            <a:off x="278319" y="2038540"/>
            <a:ext cx="3713817" cy="2931502"/>
          </a:xfrm>
          <a:prstGeom prst="rect">
            <a:avLst/>
          </a:prstGeom>
        </p:spPr>
        <p:txBody>
          <a:bodyPr spcFirstLastPara="1" lIns="91425" tIns="45700" rIns="91425" bIns="45700" anchor="t" anchorCtr="0">
            <a:normAutofit/>
          </a:bodyPr>
          <a:lstStyle/>
          <a:p>
            <a:pPr marL="114300" indent="0">
              <a:lnSpc>
                <a:spcPct val="90000"/>
              </a:lnSpc>
              <a:buNone/>
            </a:pPr>
            <a:endParaRPr lang="en-GB" sz="2800" dirty="0"/>
          </a:p>
          <a:p>
            <a:pPr marL="114300" indent="0">
              <a:lnSpc>
                <a:spcPct val="90000"/>
              </a:lnSpc>
              <a:buNone/>
            </a:pPr>
            <a:r>
              <a:rPr lang="en-GB" sz="2800" dirty="0"/>
              <a:t>How might we become beacons of </a:t>
            </a:r>
            <a:r>
              <a:rPr lang="en-GB" sz="2800" b="1" dirty="0"/>
              <a:t>hope</a:t>
            </a:r>
            <a:r>
              <a:rPr lang="en-GB" sz="2800" dirty="0"/>
              <a:t> in our own community? Being examples of God’s love?</a:t>
            </a:r>
          </a:p>
        </p:txBody>
      </p:sp>
    </p:spTree>
    <p:extLst>
      <p:ext uri="{BB962C8B-B14F-4D97-AF65-F5344CB8AC3E}">
        <p14:creationId xmlns:p14="http://schemas.microsoft.com/office/powerpoint/2010/main" val="47372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5"/>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xmlns="" id="{8FC9BE17-9A7B-462D-AE50-3D87773873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What Does It Mean to “Grieve the Holy Spirit”?">
            <a:extLst>
              <a:ext uri="{FF2B5EF4-FFF2-40B4-BE49-F238E27FC236}">
                <a16:creationId xmlns:a16="http://schemas.microsoft.com/office/drawing/2014/main" xmlns="" id="{BC7D363F-BB7C-4799-9593-97B059C71E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338" t="4609" r="26359" b="-1"/>
          <a:stretch/>
        </p:blipFill>
        <p:spPr bwMode="auto">
          <a:xfrm>
            <a:off x="2642616" y="10"/>
            <a:ext cx="6501384" cy="51434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xmlns="" id="{3EBE8569-6AEC-4B8C-8D53-2DE337CDBA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317451" cy="51435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Google Shape;146;p8"/>
          <p:cNvSpPr txBox="1">
            <a:spLocks noGrp="1"/>
          </p:cNvSpPr>
          <p:nvPr>
            <p:ph type="title"/>
          </p:nvPr>
        </p:nvSpPr>
        <p:spPr>
          <a:xfrm>
            <a:off x="278320" y="870966"/>
            <a:ext cx="2578608" cy="843534"/>
          </a:xfrm>
          <a:prstGeom prst="rect">
            <a:avLst/>
          </a:prstGeom>
        </p:spPr>
        <p:txBody>
          <a:bodyPr spcFirstLastPara="1" vert="horz" lIns="91440" tIns="45720" rIns="91440" bIns="45720" rtlCol="0" anchor="b" anchorCtr="0">
            <a:normAutofit/>
          </a:bodyPr>
          <a:lstStyle/>
          <a:p>
            <a:pPr marL="0" lvl="0" indent="0" algn="l">
              <a:lnSpc>
                <a:spcPct val="90000"/>
              </a:lnSpc>
              <a:spcBef>
                <a:spcPct val="0"/>
              </a:spcBef>
              <a:spcAft>
                <a:spcPts val="0"/>
              </a:spcAft>
              <a:buClr>
                <a:srgbClr val="FF6600"/>
              </a:buClr>
              <a:buSzPts val="4400"/>
            </a:pPr>
            <a:r>
              <a:rPr lang="en-US" sz="2100" b="1" kern="1200" dirty="0">
                <a:solidFill>
                  <a:srgbClr val="E36C09"/>
                </a:solidFill>
                <a:latin typeface="+mj-lt"/>
                <a:ea typeface="+mj-ea"/>
                <a:cs typeface="+mj-cs"/>
                <a:sym typeface="Arial"/>
              </a:rPr>
              <a:t>PRAYER</a:t>
            </a:r>
            <a:endParaRPr lang="en-US" sz="2100" b="1" kern="1200" dirty="0">
              <a:solidFill>
                <a:srgbClr val="E36C09"/>
              </a:solidFill>
              <a:latin typeface="+mj-lt"/>
              <a:ea typeface="+mj-ea"/>
              <a:cs typeface="+mj-cs"/>
            </a:endParaRPr>
          </a:p>
        </p:txBody>
      </p:sp>
      <p:sp>
        <p:nvSpPr>
          <p:cNvPr id="77" name="Rectangle 76">
            <a:extLst>
              <a:ext uri="{FF2B5EF4-FFF2-40B4-BE49-F238E27FC236}">
                <a16:creationId xmlns:a16="http://schemas.microsoft.com/office/drawing/2014/main" xmlns=""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96919" y="454343"/>
            <a:ext cx="54864"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183" y="1832610"/>
            <a:ext cx="2475738" cy="6858"/>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7" name="Google Shape;147;p8"/>
          <p:cNvSpPr txBox="1"/>
          <p:nvPr/>
        </p:nvSpPr>
        <p:spPr>
          <a:xfrm>
            <a:off x="278320" y="2038540"/>
            <a:ext cx="2579180" cy="2682718"/>
          </a:xfrm>
          <a:prstGeom prst="rect">
            <a:avLst/>
          </a:prstGeom>
        </p:spPr>
        <p:txBody>
          <a:bodyPr spcFirstLastPara="1" vert="horz" lIns="91440" tIns="45720" rIns="91440" bIns="45720" rtlCol="0" anchor="t" anchorCtr="0">
            <a:normAutofit fontScale="92500" lnSpcReduction="10000"/>
          </a:bodyPr>
          <a:lstStyle/>
          <a:p>
            <a:pPr>
              <a:lnSpc>
                <a:spcPct val="90000"/>
              </a:lnSpc>
            </a:pPr>
            <a:r>
              <a:rPr lang="en-US" sz="2000" b="1" i="1" kern="1200" dirty="0">
                <a:solidFill>
                  <a:schemeClr val="tx1"/>
                </a:solidFill>
                <a:latin typeface="+mn-lt"/>
                <a:ea typeface="+mn-ea"/>
                <a:cs typeface="+mn-cs"/>
              </a:rPr>
              <a:t>Come Holy Spirit, fill the hearts of your faithful and kindle in them the fire of your love. Send forth your Spirit and they shall be created. And You shall renew the face of the earth. Amen.</a:t>
            </a:r>
            <a:endParaRPr lang="en-US" sz="2000" b="1" kern="1200" dirty="0">
              <a:solidFill>
                <a:schemeClr val="tx1"/>
              </a:solidFill>
              <a:latin typeface="+mn-lt"/>
              <a:ea typeface="+mn-ea"/>
              <a:cs typeface="+mn-cs"/>
            </a:endParaRPr>
          </a:p>
          <a:p>
            <a:pPr marL="0" marR="0" lvl="0" indent="-228600">
              <a:lnSpc>
                <a:spcPct val="90000"/>
              </a:lnSpc>
              <a:spcBef>
                <a:spcPts val="308"/>
              </a:spcBef>
              <a:spcAft>
                <a:spcPts val="0"/>
              </a:spcAft>
              <a:buClr>
                <a:schemeClr val="dk1"/>
              </a:buClr>
              <a:buSzPts val="1540"/>
              <a:buFont typeface="Arial" panose="020B0604020202020204" pitchFamily="34" charset="0"/>
              <a:buChar char="•"/>
            </a:pPr>
            <a:endParaRPr lang="en-US" sz="1300" b="1" kern="1200" dirty="0">
              <a:solidFill>
                <a:schemeClr val="tx1"/>
              </a:solidFill>
              <a:latin typeface="+mn-lt"/>
              <a:ea typeface="+mn-ea"/>
              <a:cs typeface="+mn-cs"/>
              <a:sym typeface="Calibri"/>
            </a:endParaRPr>
          </a:p>
        </p:txBody>
      </p:sp>
    </p:spTree>
    <p:extLst>
      <p:ext uri="{BB962C8B-B14F-4D97-AF65-F5344CB8AC3E}">
        <p14:creationId xmlns:p14="http://schemas.microsoft.com/office/powerpoint/2010/main" val="159229670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4" name="Google Shape;258;p22">
            <a:extLst>
              <a:ext uri="{FF2B5EF4-FFF2-40B4-BE49-F238E27FC236}">
                <a16:creationId xmlns:a16="http://schemas.microsoft.com/office/drawing/2014/main" xmlns="" id="{23E8BE96-1A63-4466-9E98-1C5AD44AF409}"/>
              </a:ext>
            </a:extLst>
          </p:cNvPr>
          <p:cNvSpPr txBox="1"/>
          <p:nvPr/>
        </p:nvSpPr>
        <p:spPr>
          <a:xfrm>
            <a:off x="4899505" y="832832"/>
            <a:ext cx="3631178" cy="3477835"/>
          </a:xfrm>
          <a:prstGeom prst="rect">
            <a:avLst/>
          </a:prstGeom>
          <a:noFill/>
          <a:ln>
            <a:noFill/>
          </a:ln>
        </p:spPr>
        <p:txBody>
          <a:bodyPr spcFirstLastPara="1" wrap="square" lIns="91425" tIns="45700" rIns="91425" bIns="45700" anchor="t" anchorCtr="0">
            <a:spAutoFit/>
          </a:bodyPr>
          <a:lstStyle/>
          <a:p>
            <a:pPr lvl="0" algn="ctr"/>
            <a:r>
              <a:rPr lang="en-GB" sz="4400" b="1" dirty="0">
                <a:solidFill>
                  <a:srgbClr val="E36C09"/>
                </a:solidFill>
              </a:rPr>
              <a:t>Where is the Holy Spirit drawing you? Your community?</a:t>
            </a:r>
          </a:p>
        </p:txBody>
      </p:sp>
      <p:pic>
        <p:nvPicPr>
          <p:cNvPr id="3" name="Picture 2" descr="4. TILE-ORAG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731" y="1082462"/>
            <a:ext cx="2973782" cy="29492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6" name="Picture 5" descr="holy spiri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0116305" cy="5285769"/>
          </a:xfrm>
          <a:prstGeom prst="rect">
            <a:avLst/>
          </a:prstGeom>
        </p:spPr>
      </p:pic>
      <p:sp>
        <p:nvSpPr>
          <p:cNvPr id="167" name="Google Shape;167;g898ea78d39_0_164"/>
          <p:cNvSpPr txBox="1">
            <a:spLocks noGrp="1"/>
          </p:cNvSpPr>
          <p:nvPr>
            <p:ph type="title"/>
          </p:nvPr>
        </p:nvSpPr>
        <p:spPr>
          <a:xfrm>
            <a:off x="1143000" y="841771"/>
            <a:ext cx="6858000" cy="2175389"/>
          </a:xfrm>
          <a:prstGeom prst="rect">
            <a:avLst/>
          </a:prstGeom>
        </p:spPr>
        <p:txBody>
          <a:bodyPr spcFirstLastPara="1" vert="horz" lIns="91440" tIns="45720" rIns="91440" bIns="45720" rtlCol="0" anchor="b" anchorCtr="0">
            <a:normAutofit/>
          </a:bodyPr>
          <a:lstStyle/>
          <a:p>
            <a:pPr marL="0" lvl="0" indent="0">
              <a:lnSpc>
                <a:spcPct val="90000"/>
              </a:lnSpc>
              <a:spcBef>
                <a:spcPct val="0"/>
              </a:spcBef>
              <a:spcAft>
                <a:spcPts val="0"/>
              </a:spcAft>
              <a:buClr>
                <a:schemeClr val="dk1"/>
              </a:buClr>
              <a:buSzPts val="4400"/>
            </a:pPr>
            <a:r>
              <a:rPr lang="en-US" sz="6000" b="1" i="1" kern="1200" dirty="0">
                <a:solidFill>
                  <a:srgbClr val="FFFFFF"/>
                </a:solidFill>
                <a:latin typeface="+mj-lt"/>
                <a:ea typeface="+mj-ea"/>
                <a:cs typeface="+mj-cs"/>
              </a:rPr>
              <a:t>SHORT REFLECTION</a:t>
            </a:r>
          </a:p>
        </p:txBody>
      </p:sp>
      <p:sp>
        <p:nvSpPr>
          <p:cNvPr id="169" name="Google Shape;169;g898ea78d39_0_164"/>
          <p:cNvSpPr txBox="1"/>
          <p:nvPr/>
        </p:nvSpPr>
        <p:spPr>
          <a:xfrm>
            <a:off x="1143000" y="3119553"/>
            <a:ext cx="6858000" cy="823796"/>
          </a:xfrm>
          <a:prstGeom prst="rect">
            <a:avLst/>
          </a:prstGeom>
        </p:spPr>
        <p:txBody>
          <a:bodyPr spcFirstLastPara="1" vert="horz" lIns="91440" tIns="45720" rIns="91440" bIns="45720" rtlCol="0" anchorCtr="0">
            <a:normAutofit/>
          </a:bodyPr>
          <a:lstStyle/>
          <a:p>
            <a:pPr lvl="0" algn="ctr">
              <a:lnSpc>
                <a:spcPct val="90000"/>
              </a:lnSpc>
              <a:spcBef>
                <a:spcPts val="1000"/>
              </a:spcBef>
              <a:spcAft>
                <a:spcPts val="0"/>
              </a:spcAft>
            </a:pPr>
            <a:endParaRPr lang="en-US" sz="2400" kern="1200" dirty="0">
              <a:solidFill>
                <a:srgbClr val="FFFFFF"/>
              </a:solidFill>
              <a:latin typeface="+mn-lt"/>
              <a:ea typeface="+mn-ea"/>
              <a:cs typeface="+mn-cs"/>
              <a:sym typeface="Calibri"/>
            </a:endParaRPr>
          </a:p>
        </p:txBody>
      </p:sp>
    </p:spTree>
    <p:extLst>
      <p:ext uri="{BB962C8B-B14F-4D97-AF65-F5344CB8AC3E}">
        <p14:creationId xmlns:p14="http://schemas.microsoft.com/office/powerpoint/2010/main" val="2407322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4" name="Google Shape;258;p22">
            <a:extLst>
              <a:ext uri="{FF2B5EF4-FFF2-40B4-BE49-F238E27FC236}">
                <a16:creationId xmlns:a16="http://schemas.microsoft.com/office/drawing/2014/main" xmlns="" id="{80A459EB-EE0A-44B0-81D1-CC2890140EEF}"/>
              </a:ext>
            </a:extLst>
          </p:cNvPr>
          <p:cNvSpPr txBox="1"/>
          <p:nvPr/>
        </p:nvSpPr>
        <p:spPr>
          <a:xfrm>
            <a:off x="5077924" y="1009075"/>
            <a:ext cx="3631178" cy="3477835"/>
          </a:xfrm>
          <a:prstGeom prst="rect">
            <a:avLst/>
          </a:prstGeom>
          <a:noFill/>
          <a:ln>
            <a:noFill/>
          </a:ln>
        </p:spPr>
        <p:txBody>
          <a:bodyPr spcFirstLastPara="1" wrap="square" lIns="91425" tIns="45700" rIns="91425" bIns="45700" anchor="t" anchorCtr="0">
            <a:spAutoFit/>
          </a:bodyPr>
          <a:lstStyle/>
          <a:p>
            <a:pPr lvl="0" algn="ctr"/>
            <a:r>
              <a:rPr lang="en-GB" sz="4400" b="1" dirty="0">
                <a:solidFill>
                  <a:srgbClr val="E36C09"/>
                </a:solidFill>
              </a:rPr>
              <a:t>Where is the Holy Spirit drawing you? Your community?</a:t>
            </a:r>
          </a:p>
        </p:txBody>
      </p:sp>
      <p:pic>
        <p:nvPicPr>
          <p:cNvPr id="2" name="Picture 1" descr="4. TILE-ORAG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649" y="1142429"/>
            <a:ext cx="3073400" cy="304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txBox="1">
            <a:spLocks noGrp="1"/>
          </p:cNvSpPr>
          <p:nvPr>
            <p:ph type="title"/>
          </p:nvPr>
        </p:nvSpPr>
        <p:spPr>
          <a:xfrm>
            <a:off x="297618" y="108362"/>
            <a:ext cx="5129405" cy="401386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959"/>
              <a:buFont typeface="Calibri"/>
              <a:buNone/>
            </a:pPr>
            <a:r>
              <a:rPr lang="en-GB" sz="3959" dirty="0"/>
              <a:t/>
            </a:r>
            <a:br>
              <a:rPr lang="en-GB" sz="3959" dirty="0"/>
            </a:br>
            <a:r>
              <a:rPr lang="en-GB" sz="4860" b="1" dirty="0">
                <a:solidFill>
                  <a:srgbClr val="E36C09"/>
                </a:solidFill>
                <a:latin typeface="Arial"/>
                <a:ea typeface="Arial"/>
                <a:cs typeface="Arial"/>
                <a:sym typeface="Arial"/>
              </a:rPr>
              <a:t>In the name of the Father, the Son, and the Holy Spirit</a:t>
            </a:r>
            <a:endParaRPr sz="3959" b="1" dirty="0">
              <a:solidFill>
                <a:srgbClr val="E36C09"/>
              </a:solidFill>
              <a:latin typeface="Arial"/>
              <a:ea typeface="Arial"/>
              <a:cs typeface="Arial"/>
              <a:sym typeface="Arial"/>
            </a:endParaRPr>
          </a:p>
        </p:txBody>
      </p:sp>
      <p:pic>
        <p:nvPicPr>
          <p:cNvPr id="109" name="Google Shape;109;p3"/>
          <p:cNvPicPr preferRelativeResize="0"/>
          <p:nvPr/>
        </p:nvPicPr>
        <p:blipFill rotWithShape="1">
          <a:blip r:embed="rId3">
            <a:alphaModFix/>
          </a:blip>
          <a:srcRect/>
          <a:stretch/>
        </p:blipFill>
        <p:spPr>
          <a:xfrm>
            <a:off x="6139297" y="1143000"/>
            <a:ext cx="1905000" cy="2857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3" name="Title 2">
            <a:extLst>
              <a:ext uri="{FF2B5EF4-FFF2-40B4-BE49-F238E27FC236}">
                <a16:creationId xmlns:a16="http://schemas.microsoft.com/office/drawing/2014/main" xmlns="" id="{7817F42B-82D8-4C27-9A38-0E0A7A3C030C}"/>
              </a:ext>
            </a:extLst>
          </p:cNvPr>
          <p:cNvSpPr>
            <a:spLocks noGrp="1"/>
          </p:cNvSpPr>
          <p:nvPr>
            <p:ph type="title"/>
          </p:nvPr>
        </p:nvSpPr>
        <p:spPr>
          <a:xfrm>
            <a:off x="353230" y="278780"/>
            <a:ext cx="8389325" cy="4092498"/>
          </a:xfrm>
        </p:spPr>
        <p:txBody>
          <a:bodyPr>
            <a:normAutofit/>
          </a:bodyPr>
          <a:lstStyle/>
          <a:p>
            <a:r>
              <a:rPr lang="en-US" sz="2700" dirty="0"/>
              <a:t>Jesus came down to Earth to be among the people and teach them how to live, to share God’s love and make of </a:t>
            </a:r>
            <a:r>
              <a:rPr lang="en-US" sz="2700" i="1" dirty="0"/>
              <a:t>us</a:t>
            </a:r>
            <a:r>
              <a:rPr lang="pt-PT" sz="2700" dirty="0"/>
              <a:t> disciples. </a:t>
            </a:r>
            <a:r>
              <a:rPr lang="en-US" sz="2700" dirty="0"/>
              <a:t>After the resurrection, when it was time to depart from this Earth, Jesus told His disciples that it was His time to leave, but that the Holy Spirit would be sent to them, to stay with and guide them</a:t>
            </a:r>
            <a:r>
              <a:rPr lang="en-US" sz="2700" dirty="0" smtClean="0"/>
              <a:t>.</a:t>
            </a:r>
            <a:r>
              <a:rPr lang="en-GB" sz="1800" dirty="0"/>
              <a:t/>
            </a:r>
            <a:br>
              <a:rPr lang="en-GB" sz="1800" dirty="0"/>
            </a:br>
            <a:endParaRPr lang="en-GB" dirty="0"/>
          </a:p>
        </p:txBody>
      </p:sp>
      <p:pic>
        <p:nvPicPr>
          <p:cNvPr id="4" name="Picture 3" descr="Called to spirit -tit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108330"/>
            <a:ext cx="9144000" cy="10351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253160" y="204705"/>
            <a:ext cx="4503900" cy="857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E36C09"/>
              </a:buClr>
              <a:buSzPts val="4400"/>
              <a:buFont typeface="Montserrat"/>
              <a:buNone/>
            </a:pPr>
            <a:r>
              <a:rPr lang="en-GB" b="1" dirty="0" smtClean="0">
                <a:solidFill>
                  <a:srgbClr val="E36C09"/>
                </a:solidFill>
                <a:latin typeface="Arial"/>
                <a:ea typeface="Arial"/>
                <a:cs typeface="Arial"/>
                <a:sym typeface="Arial"/>
              </a:rPr>
              <a:t>Pope Francis</a:t>
            </a:r>
            <a:endParaRPr dirty="0">
              <a:latin typeface="Arial"/>
              <a:ea typeface="Arial"/>
              <a:cs typeface="Arial"/>
              <a:sym typeface="Arial"/>
            </a:endParaRPr>
          </a:p>
        </p:txBody>
      </p:sp>
      <p:sp>
        <p:nvSpPr>
          <p:cNvPr id="123" name="Google Shape;123;p5"/>
          <p:cNvSpPr txBox="1">
            <a:spLocks noGrp="1"/>
          </p:cNvSpPr>
          <p:nvPr>
            <p:ph type="body" idx="1"/>
          </p:nvPr>
        </p:nvSpPr>
        <p:spPr>
          <a:xfrm>
            <a:off x="518223" y="1122848"/>
            <a:ext cx="6711833" cy="3394500"/>
          </a:xfrm>
          <a:prstGeom prst="rect">
            <a:avLst/>
          </a:prstGeom>
          <a:noFill/>
          <a:ln>
            <a:noFill/>
          </a:ln>
        </p:spPr>
        <p:txBody>
          <a:bodyPr spcFirstLastPara="1" wrap="square" lIns="91425" tIns="45700" rIns="91425" bIns="45700" anchor="t" anchorCtr="0">
            <a:noAutofit/>
          </a:bodyPr>
          <a:lstStyle/>
          <a:p>
            <a:pPr marL="114300" indent="0">
              <a:buNone/>
            </a:pPr>
            <a:r>
              <a:rPr lang="en-US" sz="2400" b="1" dirty="0"/>
              <a:t>“</a:t>
            </a:r>
            <a:r>
              <a:rPr lang="en-US" sz="2400" dirty="0"/>
              <a:t>How can I serve people better and prove most helpful to our world and to the Church? What is my real place in this world? What can I offer to society? Even more realistic questions then follow: Do I have the abilities needed to offer this kind of service? Could I develop those abilities?”  </a:t>
            </a:r>
            <a:endParaRPr lang="en-GB" sz="2400" dirty="0"/>
          </a:p>
          <a:p>
            <a:pPr marL="114300" indent="0">
              <a:buNone/>
            </a:pPr>
            <a:r>
              <a:rPr lang="en-US" sz="2400" b="1" i="1" dirty="0" smtClean="0"/>
              <a:t>Letter </a:t>
            </a:r>
            <a:r>
              <a:rPr lang="en-US" sz="2400" b="1" i="1" dirty="0"/>
              <a:t>to young people</a:t>
            </a:r>
            <a:r>
              <a:rPr lang="en-US" sz="2400" b="1" i="1" dirty="0" smtClean="0"/>
              <a:t>, “</a:t>
            </a:r>
            <a:r>
              <a:rPr lang="en-US" sz="2400" b="1" i="1" dirty="0"/>
              <a:t>Christ is Alive</a:t>
            </a:r>
            <a:r>
              <a:rPr lang="en-GB" sz="2400" i="1" dirty="0"/>
              <a:t>”</a:t>
            </a:r>
            <a:endParaRPr lang="en-GB" sz="2400" dirty="0"/>
          </a:p>
        </p:txBody>
      </p:sp>
      <p:pic>
        <p:nvPicPr>
          <p:cNvPr id="13" name="Picture 12" descr="pope francis.png"/>
          <p:cNvPicPr/>
          <p:nvPr/>
        </p:nvPicPr>
        <p:blipFill>
          <a:blip r:embed="rId3" cstate="print">
            <a:extLst>
              <a:ext uri="{28A0092B-C50C-407E-A947-70E740481C1C}">
                <a14:useLocalDpi xmlns:a14="http://schemas.microsoft.com/office/drawing/2010/main" val="0"/>
              </a:ext>
            </a:extLst>
          </a:blip>
          <a:stretch>
            <a:fillRect/>
          </a:stretch>
        </p:blipFill>
        <p:spPr>
          <a:xfrm flipH="1">
            <a:off x="6678705" y="926353"/>
            <a:ext cx="2465294" cy="2905611"/>
          </a:xfrm>
          <a:prstGeom prst="rect">
            <a:avLst/>
          </a:prstGeom>
        </p:spPr>
      </p:pic>
      <p:grpSp>
        <p:nvGrpSpPr>
          <p:cNvPr id="14" name="Group 13"/>
          <p:cNvGrpSpPr/>
          <p:nvPr/>
        </p:nvGrpSpPr>
        <p:grpSpPr>
          <a:xfrm>
            <a:off x="6450769" y="3333985"/>
            <a:ext cx="2283112" cy="657542"/>
            <a:chOff x="0" y="1791741"/>
            <a:chExt cx="2377593" cy="503488"/>
          </a:xfrm>
        </p:grpSpPr>
        <p:pic>
          <p:nvPicPr>
            <p:cNvPr id="15" name="Picture 14" descr="raf,750x1000,075,t,FFFFFF-97ab1c12de.jpg"/>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0" y="1854869"/>
              <a:ext cx="307697" cy="440360"/>
            </a:xfrm>
            <a:prstGeom prst="rect">
              <a:avLst/>
            </a:prstGeom>
          </p:spPr>
        </p:pic>
        <p:pic>
          <p:nvPicPr>
            <p:cNvPr id="16" name="Picture 15" descr="b195b919faf7cff2f02aa1e73140b3a4.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07699" y="1791741"/>
              <a:ext cx="2069894" cy="503488"/>
            </a:xfrm>
            <a:prstGeom prst="rect">
              <a:avLst/>
            </a:prstGeom>
          </p:spPr>
        </p:pic>
      </p:grpSp>
      <p:pic>
        <p:nvPicPr>
          <p:cNvPr id="2" name="Picture 1" descr="Called to spirit -titl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108330"/>
            <a:ext cx="9144000" cy="1035170"/>
          </a:xfrm>
          <a:prstGeom prst="rect">
            <a:avLst/>
          </a:prstGeom>
        </p:spPr>
      </p:pic>
    </p:spTree>
    <p:extLst>
      <p:ext uri="{BB962C8B-B14F-4D97-AF65-F5344CB8AC3E}">
        <p14:creationId xmlns:p14="http://schemas.microsoft.com/office/powerpoint/2010/main" val="1223359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88c5ea5d27_0_11"/>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dirty="0" smtClean="0">
                <a:solidFill>
                  <a:srgbClr val="FF6600"/>
                </a:solidFill>
                <a:latin typeface="Arial"/>
                <a:ea typeface="Arial"/>
                <a:cs typeface="Arial"/>
                <a:sym typeface="Arial"/>
              </a:rPr>
              <a:t>REFLECT</a:t>
            </a:r>
            <a:endParaRPr b="1" dirty="0">
              <a:solidFill>
                <a:srgbClr val="FF6600"/>
              </a:solidFill>
              <a:latin typeface="Arial"/>
              <a:ea typeface="Arial"/>
              <a:cs typeface="Arial"/>
              <a:sym typeface="Arial"/>
            </a:endParaRPr>
          </a:p>
        </p:txBody>
      </p:sp>
      <p:sp>
        <p:nvSpPr>
          <p:cNvPr id="189" name="Google Shape;189;g88c5ea5d27_0_11"/>
          <p:cNvSpPr txBox="1"/>
          <p:nvPr/>
        </p:nvSpPr>
        <p:spPr>
          <a:xfrm>
            <a:off x="3146416" y="1271518"/>
            <a:ext cx="5873114" cy="2928436"/>
          </a:xfrm>
          <a:prstGeom prst="rect">
            <a:avLst/>
          </a:prstGeom>
          <a:solidFill>
            <a:srgbClr val="E46C0A"/>
          </a:solidFill>
          <a:ln>
            <a:solidFill>
              <a:srgbClr val="FF9900"/>
            </a:solidFill>
          </a:ln>
        </p:spPr>
        <p:txBody>
          <a:bodyPr spcFirstLastPara="1" wrap="square" lIns="91425" tIns="91425" rIns="91425" bIns="91425" anchor="t" anchorCtr="0">
            <a:noAutofit/>
          </a:bodyPr>
          <a:lstStyle/>
          <a:p>
            <a:r>
              <a:rPr lang="en-US" sz="2000" dirty="0" smtClean="0"/>
              <a:t>How </a:t>
            </a:r>
            <a:r>
              <a:rPr lang="en-US" sz="2000" dirty="0"/>
              <a:t>has it changed since the coronavirus pandemic</a:t>
            </a:r>
            <a:r>
              <a:rPr lang="en-US" sz="2000" dirty="0" smtClean="0"/>
              <a:t>? What </a:t>
            </a:r>
            <a:r>
              <a:rPr lang="en-US" sz="2000" dirty="0"/>
              <a:t>has changed for the better</a:t>
            </a:r>
            <a:r>
              <a:rPr lang="en-US" sz="2000" dirty="0" smtClean="0"/>
              <a:t>? For the worse?</a:t>
            </a:r>
          </a:p>
          <a:p>
            <a:endParaRPr lang="en-GB" sz="2000" dirty="0"/>
          </a:p>
          <a:p>
            <a:r>
              <a:rPr lang="en-US" sz="2000" dirty="0" smtClean="0"/>
              <a:t>What </a:t>
            </a:r>
            <a:r>
              <a:rPr lang="en-US" sz="2000" dirty="0"/>
              <a:t>kind of community do we dream of</a:t>
            </a:r>
            <a:r>
              <a:rPr lang="en-US" sz="2000" dirty="0" smtClean="0"/>
              <a:t>?</a:t>
            </a:r>
          </a:p>
          <a:p>
            <a:endParaRPr lang="en-GB" sz="2000" dirty="0"/>
          </a:p>
          <a:p>
            <a:r>
              <a:rPr lang="en-US" sz="2000" dirty="0"/>
              <a:t>What can we do to bring greater community cohesion, participation and resilience going forward?</a:t>
            </a:r>
            <a:endParaRPr lang="en-GB" sz="2000" dirty="0"/>
          </a:p>
        </p:txBody>
      </p:sp>
      <p:sp>
        <p:nvSpPr>
          <p:cNvPr id="2" name="Rectangle 1"/>
          <p:cNvSpPr/>
          <p:nvPr/>
        </p:nvSpPr>
        <p:spPr>
          <a:xfrm>
            <a:off x="409937" y="1184379"/>
            <a:ext cx="2230981" cy="954107"/>
          </a:xfrm>
          <a:prstGeom prst="rect">
            <a:avLst/>
          </a:prstGeom>
        </p:spPr>
        <p:txBody>
          <a:bodyPr wrap="square">
            <a:spAutoFit/>
          </a:bodyPr>
          <a:lstStyle/>
          <a:p>
            <a:r>
              <a:rPr lang="en-US" b="1" dirty="0"/>
              <a:t>Think about your school community, parish community, or your local </a:t>
            </a:r>
            <a:r>
              <a:rPr lang="en-US" b="1" dirty="0" smtClean="0"/>
              <a:t>area</a:t>
            </a:r>
            <a:endParaRPr lang="en-GB" b="1" dirty="0"/>
          </a:p>
        </p:txBody>
      </p:sp>
      <p:pic>
        <p:nvPicPr>
          <p:cNvPr id="6" name="Picture 5" descr="4. TILE-ORAG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62" y="2366984"/>
            <a:ext cx="2202468" cy="2184266"/>
          </a:xfrm>
          <a:prstGeom prst="rect">
            <a:avLst/>
          </a:prstGeom>
        </p:spPr>
      </p:pic>
    </p:spTree>
    <p:extLst>
      <p:ext uri="{BB962C8B-B14F-4D97-AF65-F5344CB8AC3E}">
        <p14:creationId xmlns:p14="http://schemas.microsoft.com/office/powerpoint/2010/main" val="1848216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5"/>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xmlns="" id="{8FC9BE17-9A7B-462D-AE50-3D87773873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What Does It Mean to “Grieve the Holy Spirit”?">
            <a:extLst>
              <a:ext uri="{FF2B5EF4-FFF2-40B4-BE49-F238E27FC236}">
                <a16:creationId xmlns:a16="http://schemas.microsoft.com/office/drawing/2014/main" xmlns="" id="{6032AA7E-3997-46B8-BC2D-F1DF4F9CA1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338" t="4609" r="26359" b="-1"/>
          <a:stretch/>
        </p:blipFill>
        <p:spPr bwMode="auto">
          <a:xfrm>
            <a:off x="2642616" y="10"/>
            <a:ext cx="6501384" cy="5143490"/>
          </a:xfrm>
          <a:prstGeom prst="rect">
            <a:avLst/>
          </a:prstGeom>
          <a:noFill/>
          <a:extLst>
            <a:ext uri="{909E8E84-426E-40dd-AFC4-6F175D3DCCD1}">
              <a14:hiddenFill xmlns:a14="http://schemas.microsoft.com/office/drawing/2010/main">
                <a:solidFill>
                  <a:srgbClr val="FFFFFF"/>
                </a:solidFill>
              </a14:hiddenFill>
            </a:ext>
          </a:extLst>
        </p:spPr>
      </p:pic>
      <p:sp>
        <p:nvSpPr>
          <p:cNvPr id="193" name="Rectangle 192">
            <a:extLst>
              <a:ext uri="{FF2B5EF4-FFF2-40B4-BE49-F238E27FC236}">
                <a16:creationId xmlns:a16="http://schemas.microsoft.com/office/drawing/2014/main" xmlns="" id="{3EBE8569-6AEC-4B8C-8D53-2DE337CDBA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317451" cy="51435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Google Shape;146;p8"/>
          <p:cNvSpPr txBox="1">
            <a:spLocks noGrp="1"/>
          </p:cNvSpPr>
          <p:nvPr>
            <p:ph type="title"/>
          </p:nvPr>
        </p:nvSpPr>
        <p:spPr>
          <a:xfrm>
            <a:off x="278320" y="870966"/>
            <a:ext cx="2578608" cy="843534"/>
          </a:xfrm>
          <a:prstGeom prst="rect">
            <a:avLst/>
          </a:prstGeom>
        </p:spPr>
        <p:txBody>
          <a:bodyPr spcFirstLastPara="1" vert="horz" lIns="91440" tIns="45720" rIns="91440" bIns="45720" rtlCol="0" anchor="b" anchorCtr="0">
            <a:normAutofit/>
          </a:bodyPr>
          <a:lstStyle/>
          <a:p>
            <a:pPr marL="0" lvl="0" indent="0" algn="l">
              <a:lnSpc>
                <a:spcPct val="90000"/>
              </a:lnSpc>
              <a:spcBef>
                <a:spcPct val="0"/>
              </a:spcBef>
              <a:spcAft>
                <a:spcPts val="0"/>
              </a:spcAft>
              <a:buClr>
                <a:srgbClr val="FF6600"/>
              </a:buClr>
              <a:buSzPts val="4400"/>
            </a:pPr>
            <a:r>
              <a:rPr lang="en-US" sz="2100" b="1" kern="1200" dirty="0">
                <a:solidFill>
                  <a:srgbClr val="E36C09"/>
                </a:solidFill>
                <a:latin typeface="+mj-lt"/>
                <a:ea typeface="+mj-ea"/>
                <a:cs typeface="+mj-cs"/>
                <a:sym typeface="Arial"/>
              </a:rPr>
              <a:t>PRAYER</a:t>
            </a:r>
            <a:endParaRPr lang="en-US" sz="2100" b="1" kern="1200" dirty="0">
              <a:solidFill>
                <a:srgbClr val="E36C09"/>
              </a:solidFill>
              <a:latin typeface="+mj-lt"/>
              <a:ea typeface="+mj-ea"/>
              <a:cs typeface="+mj-cs"/>
            </a:endParaRPr>
          </a:p>
        </p:txBody>
      </p:sp>
      <p:sp>
        <p:nvSpPr>
          <p:cNvPr id="194" name="Rectangle 193">
            <a:extLst>
              <a:ext uri="{FF2B5EF4-FFF2-40B4-BE49-F238E27FC236}">
                <a16:creationId xmlns:a16="http://schemas.microsoft.com/office/drawing/2014/main" xmlns=""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96919" y="454343"/>
            <a:ext cx="54864" cy="4114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5" name="Rectangle 194">
            <a:extLst>
              <a:ext uri="{FF2B5EF4-FFF2-40B4-BE49-F238E27FC236}">
                <a16:creationId xmlns:a16="http://schemas.microsoft.com/office/drawing/2014/main" xmlns=""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1183" y="1832610"/>
            <a:ext cx="2475738" cy="6858"/>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7" name="Google Shape;147;p8"/>
          <p:cNvSpPr txBox="1"/>
          <p:nvPr/>
        </p:nvSpPr>
        <p:spPr>
          <a:xfrm>
            <a:off x="278320" y="2038540"/>
            <a:ext cx="2579180" cy="2626962"/>
          </a:xfrm>
          <a:prstGeom prst="rect">
            <a:avLst/>
          </a:prstGeom>
        </p:spPr>
        <p:txBody>
          <a:bodyPr spcFirstLastPara="1" vert="horz" lIns="91440" tIns="45720" rIns="91440" bIns="45720" rtlCol="0" anchor="t" anchorCtr="0">
            <a:normAutofit fontScale="92500" lnSpcReduction="10000"/>
          </a:bodyPr>
          <a:lstStyle/>
          <a:p>
            <a:pPr>
              <a:lnSpc>
                <a:spcPct val="90000"/>
              </a:lnSpc>
            </a:pPr>
            <a:r>
              <a:rPr lang="en-US" sz="2000" b="1" i="1" kern="1200" dirty="0">
                <a:solidFill>
                  <a:schemeClr val="tx1"/>
                </a:solidFill>
                <a:latin typeface="+mn-lt"/>
                <a:ea typeface="+mn-ea"/>
                <a:cs typeface="+mn-cs"/>
              </a:rPr>
              <a:t>Come Holy Spirit, fill the hearts of your faithful and kindle in them the fire of your love. Send forth your Spirit and they shall be created. And You shall renew the face of the earth. Amen. </a:t>
            </a:r>
            <a:endParaRPr lang="en-US" sz="2000" b="1" kern="1200" dirty="0">
              <a:solidFill>
                <a:schemeClr val="tx1"/>
              </a:solidFill>
              <a:latin typeface="+mn-lt"/>
              <a:ea typeface="+mn-ea"/>
              <a:cs typeface="+mn-cs"/>
            </a:endParaRPr>
          </a:p>
          <a:p>
            <a:pPr marL="0" marR="0" lvl="0" indent="-228600">
              <a:lnSpc>
                <a:spcPct val="90000"/>
              </a:lnSpc>
              <a:spcBef>
                <a:spcPts val="308"/>
              </a:spcBef>
              <a:spcAft>
                <a:spcPts val="0"/>
              </a:spcAft>
              <a:buClr>
                <a:schemeClr val="dk1"/>
              </a:buClr>
              <a:buSzPts val="1540"/>
              <a:buFont typeface="Arial" panose="020B0604020202020204" pitchFamily="34" charset="0"/>
              <a:buChar char="•"/>
            </a:pPr>
            <a:endParaRPr lang="en-US" sz="1300" b="1" kern="1200" dirty="0">
              <a:solidFill>
                <a:schemeClr val="tx1"/>
              </a:solidFill>
              <a:latin typeface="+mn-lt"/>
              <a:ea typeface="+mn-ea"/>
              <a:cs typeface="+mn-cs"/>
              <a:sym typeface="Calibri"/>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6" name="Picture 5" descr="holy spiri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0116305" cy="5285769"/>
          </a:xfrm>
          <a:prstGeom prst="rect">
            <a:avLst/>
          </a:prstGeom>
        </p:spPr>
      </p:pic>
      <p:sp>
        <p:nvSpPr>
          <p:cNvPr id="167" name="Google Shape;167;g898ea78d39_0_164"/>
          <p:cNvSpPr txBox="1">
            <a:spLocks noGrp="1"/>
          </p:cNvSpPr>
          <p:nvPr>
            <p:ph type="title"/>
          </p:nvPr>
        </p:nvSpPr>
        <p:spPr>
          <a:xfrm>
            <a:off x="1143000" y="841771"/>
            <a:ext cx="6858000" cy="2175389"/>
          </a:xfrm>
          <a:prstGeom prst="rect">
            <a:avLst/>
          </a:prstGeom>
        </p:spPr>
        <p:txBody>
          <a:bodyPr spcFirstLastPara="1" vert="horz" lIns="91440" tIns="45720" rIns="91440" bIns="45720" rtlCol="0" anchor="b" anchorCtr="0">
            <a:normAutofit/>
          </a:bodyPr>
          <a:lstStyle/>
          <a:p>
            <a:pPr marL="0" lvl="0" indent="0">
              <a:lnSpc>
                <a:spcPct val="90000"/>
              </a:lnSpc>
              <a:spcBef>
                <a:spcPct val="0"/>
              </a:spcBef>
              <a:spcAft>
                <a:spcPts val="0"/>
              </a:spcAft>
              <a:buClr>
                <a:schemeClr val="dk1"/>
              </a:buClr>
              <a:buSzPts val="4400"/>
            </a:pPr>
            <a:r>
              <a:rPr lang="en-US" sz="6000" b="1" i="1" kern="1200" dirty="0" smtClean="0">
                <a:solidFill>
                  <a:schemeClr val="accent5"/>
                </a:solidFill>
                <a:latin typeface="+mj-lt"/>
                <a:ea typeface="+mj-ea"/>
                <a:cs typeface="+mj-cs"/>
              </a:rPr>
              <a:t>LONGER</a:t>
            </a:r>
            <a:br>
              <a:rPr lang="en-US" sz="6000" b="1" i="1" kern="1200" dirty="0" smtClean="0">
                <a:solidFill>
                  <a:schemeClr val="accent5"/>
                </a:solidFill>
                <a:latin typeface="+mj-lt"/>
                <a:ea typeface="+mj-ea"/>
                <a:cs typeface="+mj-cs"/>
              </a:rPr>
            </a:br>
            <a:r>
              <a:rPr lang="en-US" sz="6000" b="1" i="1" kern="1200" dirty="0" smtClean="0">
                <a:solidFill>
                  <a:schemeClr val="accent5"/>
                </a:solidFill>
                <a:latin typeface="+mj-lt"/>
                <a:ea typeface="+mj-ea"/>
                <a:cs typeface="+mj-cs"/>
              </a:rPr>
              <a:t>REFLECTION</a:t>
            </a:r>
            <a:endParaRPr lang="en-US" sz="6000" b="1" i="1" kern="1200" dirty="0">
              <a:solidFill>
                <a:schemeClr val="accent5"/>
              </a:solidFill>
              <a:latin typeface="+mj-lt"/>
              <a:ea typeface="+mj-ea"/>
              <a:cs typeface="+mj-cs"/>
            </a:endParaRPr>
          </a:p>
        </p:txBody>
      </p:sp>
      <p:sp>
        <p:nvSpPr>
          <p:cNvPr id="169" name="Google Shape;169;g898ea78d39_0_164"/>
          <p:cNvSpPr txBox="1"/>
          <p:nvPr/>
        </p:nvSpPr>
        <p:spPr>
          <a:xfrm>
            <a:off x="1143000" y="3119553"/>
            <a:ext cx="6858000" cy="823796"/>
          </a:xfrm>
          <a:prstGeom prst="rect">
            <a:avLst/>
          </a:prstGeom>
        </p:spPr>
        <p:txBody>
          <a:bodyPr spcFirstLastPara="1" vert="horz" lIns="91440" tIns="45720" rIns="91440" bIns="45720" rtlCol="0" anchorCtr="0">
            <a:normAutofit/>
          </a:bodyPr>
          <a:lstStyle/>
          <a:p>
            <a:pPr lvl="0" algn="ctr">
              <a:lnSpc>
                <a:spcPct val="90000"/>
              </a:lnSpc>
              <a:spcBef>
                <a:spcPts val="1000"/>
              </a:spcBef>
              <a:spcAft>
                <a:spcPts val="0"/>
              </a:spcAft>
            </a:pPr>
            <a:endParaRPr lang="en-US" sz="2400" kern="1200" dirty="0">
              <a:solidFill>
                <a:srgbClr val="FFFFFF"/>
              </a:solidFill>
              <a:latin typeface="+mn-lt"/>
              <a:ea typeface="+mn-ea"/>
              <a:cs typeface="+mn-cs"/>
              <a:sym typeface="Calibri"/>
            </a:endParaRPr>
          </a:p>
        </p:txBody>
      </p:sp>
    </p:spTree>
    <p:extLst>
      <p:ext uri="{BB962C8B-B14F-4D97-AF65-F5344CB8AC3E}">
        <p14:creationId xmlns:p14="http://schemas.microsoft.com/office/powerpoint/2010/main" val="13160762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989</Words>
  <Application>Microsoft Macintosh PowerPoint</Application>
  <PresentationFormat>On-screen Show (16:9)</PresentationFormat>
  <Paragraphs>74</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Montserrat</vt:lpstr>
      <vt:lpstr>Office Theme</vt:lpstr>
      <vt:lpstr>CONTENTS</vt:lpstr>
      <vt:lpstr>SHORT REFLECTION</vt:lpstr>
      <vt:lpstr>PowerPoint Presentation</vt:lpstr>
      <vt:lpstr> In the name of the Father, the Son, and the Holy Spirit</vt:lpstr>
      <vt:lpstr>Jesus came down to Earth to be among the people and teach them how to live, to share God’s love and make of us disciples. After the resurrection, when it was time to depart from this Earth, Jesus told His disciples that it was His time to leave, but that the Holy Spirit would be sent to them, to stay with and guide them. </vt:lpstr>
      <vt:lpstr>Pope Francis</vt:lpstr>
      <vt:lpstr>REFLECT</vt:lpstr>
      <vt:lpstr>PRAYER</vt:lpstr>
      <vt:lpstr>LONGER REFLECTION</vt:lpstr>
      <vt:lpstr>PowerPoint Presentation</vt:lpstr>
      <vt:lpstr> In the name of the Father, the Son, and the Holy Spirit</vt:lpstr>
      <vt:lpstr>Faith Sharing</vt:lpstr>
      <vt:lpstr>ACTIVITY </vt:lpstr>
      <vt:lpstr>ACTIVITY </vt:lpstr>
      <vt:lpstr>Listening to the Spirit…</vt:lpstr>
      <vt:lpstr>Listening to the Spirit…</vt:lpstr>
      <vt:lpstr>PRAYER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eastmond</dc:creator>
  <cp:lastModifiedBy>Danny Curtin</cp:lastModifiedBy>
  <cp:revision>7</cp:revision>
  <dcterms:created xsi:type="dcterms:W3CDTF">2020-07-03T23:02:10Z</dcterms:created>
  <dcterms:modified xsi:type="dcterms:W3CDTF">2020-07-18T15:34:19Z</dcterms:modified>
</cp:coreProperties>
</file>