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9" r:id="rId5"/>
    <p:sldId id="257" r:id="rId6"/>
    <p:sldId id="258" r:id="rId7"/>
    <p:sldId id="261" r:id="rId8"/>
    <p:sldId id="262" r:id="rId9"/>
    <p:sldId id="264"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C23"/>
    <a:srgbClr val="021C2D"/>
    <a:srgbClr val="F7941D"/>
    <a:srgbClr val="FFC9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688507-DFE5-B4F0-54D1-58F42FFEACFE}" v="1" dt="2020-03-26T15:32:36.036"/>
    <p1510:client id="{1A858DCC-8B1B-ED1E-404E-FC9FFB8C5EBE}" v="162" dt="2020-03-31T09:20:08.231"/>
    <p1510:client id="{721564D6-2D2C-AFC3-4518-EBF8BF6CAE5C}" v="98" dt="2020-03-27T09:28:37.148"/>
    <p1510:client id="{F330B009-5127-005D-5EED-BD8D51368189}" v="290" dt="2020-03-26T17:43:24.1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58" d="100"/>
          <a:sy n="58" d="100"/>
        </p:scale>
        <p:origin x="79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E07622-7DA5-43C7-9395-A1284E066131}" type="datetimeFigureOut">
              <a:rPr lang="en-GB" smtClean="0"/>
              <a:t>10/06/2020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05A31-5E84-4DB1-993E-5B885C9FCC96}" type="slidenum">
              <a:rPr lang="en-GB" smtClean="0"/>
              <a:t>‹#›</a:t>
            </a:fld>
            <a:endParaRPr lang="en-GB"/>
          </a:p>
        </p:txBody>
      </p:sp>
    </p:spTree>
    <p:extLst>
      <p:ext uri="{BB962C8B-B14F-4D97-AF65-F5344CB8AC3E}">
        <p14:creationId xmlns:p14="http://schemas.microsoft.com/office/powerpoint/2010/main" val="3208613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6A05A31-5E84-4DB1-993E-5B885C9FCC96}" type="slidenum">
              <a:rPr lang="en-GB" smtClean="0"/>
              <a:t>2</a:t>
            </a:fld>
            <a:endParaRPr lang="en-GB"/>
          </a:p>
        </p:txBody>
      </p:sp>
    </p:spTree>
    <p:extLst>
      <p:ext uri="{BB962C8B-B14F-4D97-AF65-F5344CB8AC3E}">
        <p14:creationId xmlns:p14="http://schemas.microsoft.com/office/powerpoint/2010/main" val="926800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Sans-Serif"/>
              <a:buChar char="•"/>
            </a:pPr>
            <a:r>
              <a:rPr lang="en-US" dirty="0"/>
              <a:t>Pier Giorgio </a:t>
            </a:r>
            <a:r>
              <a:rPr lang="en-US" dirty="0" err="1"/>
              <a:t>Frassati</a:t>
            </a:r>
            <a:r>
              <a:rPr lang="en-US" dirty="0"/>
              <a:t> smiled and laughed so freely that he was called “</a:t>
            </a:r>
            <a:r>
              <a:rPr lang="en-US" i="1" dirty="0"/>
              <a:t>an explosion of joy.</a:t>
            </a:r>
            <a:r>
              <a:rPr lang="en-US" dirty="0"/>
              <a:t>” He whistled and sang loudly and hopelessly out of tune. He loved playful teasing and practical jokes. In his early 20’s, he was the picture of strength and health, leading groups of friends into the Alps to scale mountain peaks.</a:t>
            </a:r>
          </a:p>
          <a:p>
            <a:pPr marL="457200" indent="-457200">
              <a:buFont typeface="Arial,Sans-Serif"/>
              <a:buChar char="•"/>
            </a:pPr>
            <a:r>
              <a:rPr lang="en-US" dirty="0"/>
              <a:t>He sadly died at the age of 24 on July 4, 1925 after contacting  poliomyelitis, which doctors later speculated he caught from the sick whom he tended. His last preoccupation was for the poor. On the eve of his death, with a paralyzed hand he scribbled a message to a friend, asking him to take the medicine needed for injections to be given to Converso, a poor sick man he had been visiting.</a:t>
            </a:r>
            <a:endParaRPr lang="en-US" dirty="0">
              <a:cs typeface="Calibri"/>
            </a:endParaRPr>
          </a:p>
          <a:p>
            <a:pPr marL="457200" indent="-457200">
              <a:buFont typeface="Arial,Sans-Serif"/>
              <a:buChar char="•"/>
            </a:pPr>
            <a:r>
              <a:rPr lang="en-US" dirty="0"/>
              <a:t>His cause for canonization opened in 1932 after the Turin poor made several pleas for such a cause to open. His was beatified by Pope John Paul II in mid-1990 and dubbed him the "Man of the Eight Beatitudes.“</a:t>
            </a:r>
            <a:endParaRPr lang="en-US" dirty="0">
              <a:cs typeface="Calibri"/>
            </a:endParaRPr>
          </a:p>
          <a:p>
            <a:pPr marL="457200" indent="-457200">
              <a:buFont typeface="Arial,Sans-Serif"/>
              <a:buChar char="•"/>
            </a:pPr>
            <a:r>
              <a:rPr lang="en-US" dirty="0"/>
              <a:t>Pope John Paul II, after visiting his original tomb in the family plot in Pollone, said in 1989: “I wanted to pay homage to a young man who was able to witness to Christ with singular effectiveness in this century of ours. When I was a young man, I, too, felt the beneficial influence of his example and, as a student, I was impressed by the force of his testimony."</a:t>
            </a:r>
            <a:endParaRPr lang="en-GB" dirty="0"/>
          </a:p>
        </p:txBody>
      </p:sp>
      <p:sp>
        <p:nvSpPr>
          <p:cNvPr id="4" name="Slide Number Placeholder 3"/>
          <p:cNvSpPr>
            <a:spLocks noGrp="1"/>
          </p:cNvSpPr>
          <p:nvPr>
            <p:ph type="sldNum" sz="quarter" idx="5"/>
          </p:nvPr>
        </p:nvSpPr>
        <p:spPr/>
        <p:txBody>
          <a:bodyPr/>
          <a:lstStyle/>
          <a:p>
            <a:fld id="{76A05A31-5E84-4DB1-993E-5B885C9FCC96}" type="slidenum">
              <a:rPr lang="en-GB" smtClean="0"/>
              <a:t>3</a:t>
            </a:fld>
            <a:endParaRPr lang="en-GB"/>
          </a:p>
        </p:txBody>
      </p:sp>
    </p:spTree>
    <p:extLst>
      <p:ext uri="{BB962C8B-B14F-4D97-AF65-F5344CB8AC3E}">
        <p14:creationId xmlns:p14="http://schemas.microsoft.com/office/powerpoint/2010/main" val="2032005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0C252-964A-4ADF-A1E7-B76075CEB3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286C96-43F4-4CE1-B65C-0FFD5DF1A5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D7B368-802D-4C55-8857-51B89D6EDF5C}"/>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5" name="Footer Placeholder 4">
            <a:extLst>
              <a:ext uri="{FF2B5EF4-FFF2-40B4-BE49-F238E27FC236}">
                <a16:creationId xmlns:a16="http://schemas.microsoft.com/office/drawing/2014/main" id="{B1B98E94-4B40-40AD-BB29-F7E5EF474D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B4E321-12F1-4A57-810E-15D1A1B77F85}"/>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2304604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E92C4-7953-4679-A5C5-02C26EC511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A885D1-197B-4F5E-B1B2-39FF749FFA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0FEAD9-A81B-461C-B418-C71AFBEF5B01}"/>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5" name="Footer Placeholder 4">
            <a:extLst>
              <a:ext uri="{FF2B5EF4-FFF2-40B4-BE49-F238E27FC236}">
                <a16:creationId xmlns:a16="http://schemas.microsoft.com/office/drawing/2014/main" id="{35773D4A-0C50-4700-A792-4051DC1DEA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C139F4-201C-42C1-8B7D-D83B4B5DCA17}"/>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336981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7679FB-2F7E-483A-829C-E2644FF656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81420D-E228-436E-A9A7-4206C94EF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D73D7F-F252-4277-9C49-FAC90491B8D5}"/>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5" name="Footer Placeholder 4">
            <a:extLst>
              <a:ext uri="{FF2B5EF4-FFF2-40B4-BE49-F238E27FC236}">
                <a16:creationId xmlns:a16="http://schemas.microsoft.com/office/drawing/2014/main" id="{10264911-A380-4A96-9644-6D9292497F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C08B20-985E-4C80-8B8D-339DCD02D8A1}"/>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406646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29CD-926C-4CAB-8F3E-FE702A5A35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7F74F60-5F0C-4108-AD9E-F26B5BF3BC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A8638E-9AB9-4EDE-A59B-E94B49ECEF6F}"/>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5" name="Footer Placeholder 4">
            <a:extLst>
              <a:ext uri="{FF2B5EF4-FFF2-40B4-BE49-F238E27FC236}">
                <a16:creationId xmlns:a16="http://schemas.microsoft.com/office/drawing/2014/main" id="{5F5795CE-F779-4EC6-AEE7-390DEE2C85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324D7D-02D8-4FFB-A52B-0958B2B6F779}"/>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417927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5D1D7-CE85-4BC4-8E9C-FA1984EEB1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994F0D-F248-4A79-B129-7826DD0BB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BD4365-A27C-4B1B-B70C-ECC704A52813}"/>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5" name="Footer Placeholder 4">
            <a:extLst>
              <a:ext uri="{FF2B5EF4-FFF2-40B4-BE49-F238E27FC236}">
                <a16:creationId xmlns:a16="http://schemas.microsoft.com/office/drawing/2014/main" id="{6FF33AAB-39B6-4B2F-8FF4-4ED776A21B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62F717-E2A2-4D13-8592-70353E427FD4}"/>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214181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F5FA-0666-4046-AC53-2FE10EE635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981132-B56D-42F3-BC1D-219430521F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30ADB5-39BE-42B0-B023-EC3F6221A2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0984BBE-B369-4485-A23F-5906A8E2BDDE}"/>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6" name="Footer Placeholder 5">
            <a:extLst>
              <a:ext uri="{FF2B5EF4-FFF2-40B4-BE49-F238E27FC236}">
                <a16:creationId xmlns:a16="http://schemas.microsoft.com/office/drawing/2014/main" id="{02672FA7-69BC-465A-85A8-B3673F9D1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49C57B-957A-411D-957D-B5D716D5E6FB}"/>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73939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04F8-7C2A-4B65-AF93-AC0844A14F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81F574-3D1D-4D47-99BF-32CD66EA31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6AE081-30EE-4405-8996-D44D9C1C41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2F62172-C41D-4FF1-96A8-550B6107AD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914317-BE23-4E1E-8EEF-18BF508182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70DE6B-A099-403E-9E23-B8350DAD4B4E}"/>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8" name="Footer Placeholder 7">
            <a:extLst>
              <a:ext uri="{FF2B5EF4-FFF2-40B4-BE49-F238E27FC236}">
                <a16:creationId xmlns:a16="http://schemas.microsoft.com/office/drawing/2014/main" id="{4B497B4D-C973-4F7E-AC8C-BC41551489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9178C4C-B884-47C2-9F15-B248DD196543}"/>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3699049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D8D56-5E03-45A4-90AB-067B61EC08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795FD22-8A3C-43AD-A10F-CACD757228DB}"/>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4" name="Footer Placeholder 3">
            <a:extLst>
              <a:ext uri="{FF2B5EF4-FFF2-40B4-BE49-F238E27FC236}">
                <a16:creationId xmlns:a16="http://schemas.microsoft.com/office/drawing/2014/main" id="{9F6530E0-32DE-44B2-9C91-63EAE45773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857CC5-D857-4B17-AC4C-C74C0B06EF10}"/>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132856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F42AFC-5A7C-4FCD-BFF0-34D7D2F9D344}"/>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3" name="Footer Placeholder 2">
            <a:extLst>
              <a:ext uri="{FF2B5EF4-FFF2-40B4-BE49-F238E27FC236}">
                <a16:creationId xmlns:a16="http://schemas.microsoft.com/office/drawing/2014/main" id="{A7D6B308-3EE5-4C5A-A5DC-4AC60EB7C9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0740CA1-D530-42F5-A335-3F67024D1346}"/>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3134482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A2C3-EBD3-4883-BD48-1C67010CF7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97983C-D36A-4F7E-9CAA-4C20567B21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E58E35D-336A-4F21-B4AA-2F0116820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4C10AE-CF2B-4B37-978A-0E25F3B69782}"/>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6" name="Footer Placeholder 5">
            <a:extLst>
              <a:ext uri="{FF2B5EF4-FFF2-40B4-BE49-F238E27FC236}">
                <a16:creationId xmlns:a16="http://schemas.microsoft.com/office/drawing/2014/main" id="{4A15828A-EB71-42BA-8414-851C4F1005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436C62-9344-4EDB-8A11-B45600DF85DD}"/>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4171960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6AEEF-E8D6-4096-BA1E-54DDD40E41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7CF2AF4-851C-40A8-B0D0-18BD7D30FC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3523CF-30BB-4D81-9B91-A521BF0CF6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D18B3C-F23B-4E6A-A048-139418ACF1F2}"/>
              </a:ext>
            </a:extLst>
          </p:cNvPr>
          <p:cNvSpPr>
            <a:spLocks noGrp="1"/>
          </p:cNvSpPr>
          <p:nvPr>
            <p:ph type="dt" sz="half" idx="10"/>
          </p:nvPr>
        </p:nvSpPr>
        <p:spPr/>
        <p:txBody>
          <a:bodyPr/>
          <a:lstStyle/>
          <a:p>
            <a:fld id="{9FF21EED-F154-48C7-BDBD-280D6E087707}" type="datetimeFigureOut">
              <a:rPr lang="en-GB" smtClean="0"/>
              <a:t>10/06/2020</a:t>
            </a:fld>
            <a:endParaRPr lang="en-GB"/>
          </a:p>
        </p:txBody>
      </p:sp>
      <p:sp>
        <p:nvSpPr>
          <p:cNvPr id="6" name="Footer Placeholder 5">
            <a:extLst>
              <a:ext uri="{FF2B5EF4-FFF2-40B4-BE49-F238E27FC236}">
                <a16:creationId xmlns:a16="http://schemas.microsoft.com/office/drawing/2014/main" id="{61AC623B-4ECD-45C7-9A55-9AA99EC22D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187944-BC88-4EEE-B000-3688F0CBEB8C}"/>
              </a:ext>
            </a:extLst>
          </p:cNvPr>
          <p:cNvSpPr>
            <a:spLocks noGrp="1"/>
          </p:cNvSpPr>
          <p:nvPr>
            <p:ph type="sldNum" sz="quarter" idx="12"/>
          </p:nvPr>
        </p:nvSpPr>
        <p:spPr/>
        <p:txBody>
          <a:bodyPr/>
          <a:lstStyle/>
          <a:p>
            <a:fld id="{FC4301DA-6389-41C1-89D0-03AAA0A5EECF}" type="slidenum">
              <a:rPr lang="en-GB" smtClean="0"/>
              <a:t>‹#›</a:t>
            </a:fld>
            <a:endParaRPr lang="en-GB"/>
          </a:p>
        </p:txBody>
      </p:sp>
    </p:spTree>
    <p:extLst>
      <p:ext uri="{BB962C8B-B14F-4D97-AF65-F5344CB8AC3E}">
        <p14:creationId xmlns:p14="http://schemas.microsoft.com/office/powerpoint/2010/main" val="53119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BECF7C-4F74-4F59-B69C-B17DDD60A5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774896-19F0-4CA0-BE43-5F42D21342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BCDCB3-5943-4965-8DC4-72AD8AF214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21EED-F154-48C7-BDBD-280D6E087707}" type="datetimeFigureOut">
              <a:rPr lang="en-GB" smtClean="0"/>
              <a:t>10/06/2020</a:t>
            </a:fld>
            <a:endParaRPr lang="en-GB"/>
          </a:p>
        </p:txBody>
      </p:sp>
      <p:sp>
        <p:nvSpPr>
          <p:cNvPr id="5" name="Footer Placeholder 4">
            <a:extLst>
              <a:ext uri="{FF2B5EF4-FFF2-40B4-BE49-F238E27FC236}">
                <a16:creationId xmlns:a16="http://schemas.microsoft.com/office/drawing/2014/main" id="{753CFAFA-7E59-4E1B-AF1F-B2E7359E8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3119869-2AD1-49A5-B7D4-18E9B8858E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301DA-6389-41C1-89D0-03AAA0A5EECF}" type="slidenum">
              <a:rPr lang="en-GB" smtClean="0"/>
              <a:t>‹#›</a:t>
            </a:fld>
            <a:endParaRPr lang="en-GB"/>
          </a:p>
        </p:txBody>
      </p:sp>
    </p:spTree>
    <p:extLst>
      <p:ext uri="{BB962C8B-B14F-4D97-AF65-F5344CB8AC3E}">
        <p14:creationId xmlns:p14="http://schemas.microsoft.com/office/powerpoint/2010/main" val="3780220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hirt&#10;&#10;Description automatically generated">
            <a:extLst>
              <a:ext uri="{FF2B5EF4-FFF2-40B4-BE49-F238E27FC236}">
                <a16:creationId xmlns:a16="http://schemas.microsoft.com/office/drawing/2014/main" id="{9D6281B5-9691-4F67-B441-C97E5CA9B3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1112" y="88521"/>
            <a:ext cx="6858000" cy="6858000"/>
          </a:xfrm>
          <a:prstGeom prst="rect">
            <a:avLst/>
          </a:prstGeom>
        </p:spPr>
      </p:pic>
      <p:sp>
        <p:nvSpPr>
          <p:cNvPr id="6" name="Oval 5">
            <a:extLst>
              <a:ext uri="{FF2B5EF4-FFF2-40B4-BE49-F238E27FC236}">
                <a16:creationId xmlns:a16="http://schemas.microsoft.com/office/drawing/2014/main" id="{3359043A-9EA3-4AF7-8022-80A5177D13F3}"/>
              </a:ext>
            </a:extLst>
          </p:cNvPr>
          <p:cNvSpPr/>
          <p:nvPr/>
        </p:nvSpPr>
        <p:spPr>
          <a:xfrm>
            <a:off x="-81848" y="4707815"/>
            <a:ext cx="2138667" cy="2113167"/>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9" name="Oval 8">
            <a:extLst>
              <a:ext uri="{FF2B5EF4-FFF2-40B4-BE49-F238E27FC236}">
                <a16:creationId xmlns:a16="http://schemas.microsoft.com/office/drawing/2014/main" id="{799C12DD-030D-4C0D-9EE8-2B6603A5D704}"/>
              </a:ext>
            </a:extLst>
          </p:cNvPr>
          <p:cNvSpPr/>
          <p:nvPr/>
        </p:nvSpPr>
        <p:spPr>
          <a:xfrm>
            <a:off x="6687883" y="108029"/>
            <a:ext cx="521352" cy="507715"/>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0" name="Oval 9">
            <a:extLst>
              <a:ext uri="{FF2B5EF4-FFF2-40B4-BE49-F238E27FC236}">
                <a16:creationId xmlns:a16="http://schemas.microsoft.com/office/drawing/2014/main" id="{D16D3B67-FC01-406F-8955-3FCC7D8CD5C1}"/>
              </a:ext>
            </a:extLst>
          </p:cNvPr>
          <p:cNvSpPr/>
          <p:nvPr/>
        </p:nvSpPr>
        <p:spPr>
          <a:xfrm flipH="1" flipV="1">
            <a:off x="10655142" y="724809"/>
            <a:ext cx="174228" cy="18445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1" name="Oval 10">
            <a:extLst>
              <a:ext uri="{FF2B5EF4-FFF2-40B4-BE49-F238E27FC236}">
                <a16:creationId xmlns:a16="http://schemas.microsoft.com/office/drawing/2014/main" id="{031FDA2F-DA6F-4A03-8292-900B6CBCD6AD}"/>
              </a:ext>
            </a:extLst>
          </p:cNvPr>
          <p:cNvSpPr/>
          <p:nvPr/>
        </p:nvSpPr>
        <p:spPr>
          <a:xfrm>
            <a:off x="11512551" y="2111675"/>
            <a:ext cx="530622" cy="52010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2" name="Oval 11">
            <a:extLst>
              <a:ext uri="{FF2B5EF4-FFF2-40B4-BE49-F238E27FC236}">
                <a16:creationId xmlns:a16="http://schemas.microsoft.com/office/drawing/2014/main" id="{CB0D8442-59E7-45EB-9E01-AC5E4FDE75CE}"/>
              </a:ext>
            </a:extLst>
          </p:cNvPr>
          <p:cNvSpPr/>
          <p:nvPr/>
        </p:nvSpPr>
        <p:spPr>
          <a:xfrm>
            <a:off x="4809134" y="5346660"/>
            <a:ext cx="1109464" cy="1114939"/>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3" name="Oval 12">
            <a:extLst>
              <a:ext uri="{FF2B5EF4-FFF2-40B4-BE49-F238E27FC236}">
                <a16:creationId xmlns:a16="http://schemas.microsoft.com/office/drawing/2014/main" id="{301CA40F-F109-4B8B-BE0A-7C7B5ED92B46}"/>
              </a:ext>
            </a:extLst>
          </p:cNvPr>
          <p:cNvSpPr/>
          <p:nvPr/>
        </p:nvSpPr>
        <p:spPr>
          <a:xfrm>
            <a:off x="4361360" y="6565521"/>
            <a:ext cx="521352" cy="507715"/>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4" name="Oval 13">
            <a:extLst>
              <a:ext uri="{FF2B5EF4-FFF2-40B4-BE49-F238E27FC236}">
                <a16:creationId xmlns:a16="http://schemas.microsoft.com/office/drawing/2014/main" id="{F63AD21A-2686-46E4-A697-7F89218AF47B}"/>
              </a:ext>
            </a:extLst>
          </p:cNvPr>
          <p:cNvSpPr/>
          <p:nvPr/>
        </p:nvSpPr>
        <p:spPr>
          <a:xfrm flipH="1" flipV="1">
            <a:off x="5118725" y="6401712"/>
            <a:ext cx="174228" cy="18445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5" name="Oval 14">
            <a:extLst>
              <a:ext uri="{FF2B5EF4-FFF2-40B4-BE49-F238E27FC236}">
                <a16:creationId xmlns:a16="http://schemas.microsoft.com/office/drawing/2014/main" id="{2B69F959-E5C1-43E9-88E0-007FAEF698E4}"/>
              </a:ext>
            </a:extLst>
          </p:cNvPr>
          <p:cNvSpPr/>
          <p:nvPr/>
        </p:nvSpPr>
        <p:spPr>
          <a:xfrm flipH="1" flipV="1">
            <a:off x="380008" y="2825298"/>
            <a:ext cx="496292" cy="502102"/>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6" name="Oval 15">
            <a:extLst>
              <a:ext uri="{FF2B5EF4-FFF2-40B4-BE49-F238E27FC236}">
                <a16:creationId xmlns:a16="http://schemas.microsoft.com/office/drawing/2014/main" id="{59DB9252-D632-4526-BD6E-58D301F07802}"/>
              </a:ext>
            </a:extLst>
          </p:cNvPr>
          <p:cNvSpPr/>
          <p:nvPr/>
        </p:nvSpPr>
        <p:spPr>
          <a:xfrm>
            <a:off x="11073139" y="3639987"/>
            <a:ext cx="920226" cy="898826"/>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7" name="Oval 16">
            <a:extLst>
              <a:ext uri="{FF2B5EF4-FFF2-40B4-BE49-F238E27FC236}">
                <a16:creationId xmlns:a16="http://schemas.microsoft.com/office/drawing/2014/main" id="{AEEB4962-1453-4B0C-B107-E47F8D6F3BB5}"/>
              </a:ext>
            </a:extLst>
          </p:cNvPr>
          <p:cNvSpPr/>
          <p:nvPr/>
        </p:nvSpPr>
        <p:spPr>
          <a:xfrm>
            <a:off x="11533226" y="5872992"/>
            <a:ext cx="1115036" cy="1177214"/>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8" name="Oval 17">
            <a:extLst>
              <a:ext uri="{FF2B5EF4-FFF2-40B4-BE49-F238E27FC236}">
                <a16:creationId xmlns:a16="http://schemas.microsoft.com/office/drawing/2014/main" id="{13366A0F-C2D3-4953-945A-006EEFAA6772}"/>
              </a:ext>
            </a:extLst>
          </p:cNvPr>
          <p:cNvSpPr/>
          <p:nvPr/>
        </p:nvSpPr>
        <p:spPr>
          <a:xfrm>
            <a:off x="11395052" y="6489921"/>
            <a:ext cx="540801" cy="520100"/>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9" name="Oval 18">
            <a:extLst>
              <a:ext uri="{FF2B5EF4-FFF2-40B4-BE49-F238E27FC236}">
                <a16:creationId xmlns:a16="http://schemas.microsoft.com/office/drawing/2014/main" id="{728146E1-B6B6-4281-A312-724249D35861}"/>
              </a:ext>
            </a:extLst>
          </p:cNvPr>
          <p:cNvSpPr/>
          <p:nvPr/>
        </p:nvSpPr>
        <p:spPr>
          <a:xfrm>
            <a:off x="0" y="-12700"/>
            <a:ext cx="749856" cy="778934"/>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20" name="Oval 19">
            <a:extLst>
              <a:ext uri="{FF2B5EF4-FFF2-40B4-BE49-F238E27FC236}">
                <a16:creationId xmlns:a16="http://schemas.microsoft.com/office/drawing/2014/main" id="{16A06EA4-C1AA-4CE2-A604-AC494632440A}"/>
              </a:ext>
            </a:extLst>
          </p:cNvPr>
          <p:cNvSpPr/>
          <p:nvPr/>
        </p:nvSpPr>
        <p:spPr>
          <a:xfrm>
            <a:off x="491392" y="405954"/>
            <a:ext cx="355861" cy="344406"/>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5" name="Oval 24">
            <a:extLst>
              <a:ext uri="{FF2B5EF4-FFF2-40B4-BE49-F238E27FC236}">
                <a16:creationId xmlns:a16="http://schemas.microsoft.com/office/drawing/2014/main" id="{C82C2124-DB90-433D-A008-F3DF97633CAF}"/>
              </a:ext>
            </a:extLst>
          </p:cNvPr>
          <p:cNvSpPr/>
          <p:nvPr/>
        </p:nvSpPr>
        <p:spPr>
          <a:xfrm>
            <a:off x="225351" y="-15164"/>
            <a:ext cx="6654730" cy="6477908"/>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normalizeH="1" dirty="0">
                <a:latin typeface="Arial Bold" panose="020B0704020202020204" pitchFamily="34" charset="0"/>
                <a:cs typeface="Arial Bold" panose="020B0704020202020204" pitchFamily="34" charset="0"/>
              </a:rPr>
              <a:t>THE BLESSED PIER GIORGIO FRASSATI AWARD</a:t>
            </a:r>
          </a:p>
          <a:p>
            <a:pPr algn="ctr"/>
            <a:endParaRPr lang="en-US" sz="4800" normalizeH="1" dirty="0">
              <a:latin typeface="Arial Bold" panose="020B0704020202020204" pitchFamily="34" charset="0"/>
              <a:cs typeface="Arial Bold" panose="020B0704020202020204" pitchFamily="34" charset="0"/>
            </a:endParaRPr>
          </a:p>
          <a:p>
            <a:pPr algn="ctr"/>
            <a:r>
              <a:rPr lang="en-US" sz="1600" normalizeH="1" dirty="0">
                <a:cs typeface="Arial Bold" panose="020B0704020202020204" pitchFamily="34" charset="0"/>
              </a:rPr>
              <a:t>POWERED BY MILLION MINUTES</a:t>
            </a:r>
            <a:endParaRPr lang="en-GB" sz="1600" normalizeH="1" dirty="0">
              <a:cs typeface="Arial Bold" panose="020B0704020202020204" pitchFamily="34" charset="0"/>
            </a:endParaRPr>
          </a:p>
        </p:txBody>
      </p:sp>
      <p:sp>
        <p:nvSpPr>
          <p:cNvPr id="27" name="Oval 26">
            <a:extLst>
              <a:ext uri="{FF2B5EF4-FFF2-40B4-BE49-F238E27FC236}">
                <a16:creationId xmlns:a16="http://schemas.microsoft.com/office/drawing/2014/main" id="{948F9474-A40E-4A7A-91BC-B7022E82283D}"/>
              </a:ext>
            </a:extLst>
          </p:cNvPr>
          <p:cNvSpPr/>
          <p:nvPr/>
        </p:nvSpPr>
        <p:spPr>
          <a:xfrm>
            <a:off x="10829370" y="-668697"/>
            <a:ext cx="2128700" cy="2128700"/>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8" name="Oval 27">
            <a:extLst>
              <a:ext uri="{FF2B5EF4-FFF2-40B4-BE49-F238E27FC236}">
                <a16:creationId xmlns:a16="http://schemas.microsoft.com/office/drawing/2014/main" id="{52D8EE1D-81ED-41CF-AD0B-23BC276FF671}"/>
              </a:ext>
            </a:extLst>
          </p:cNvPr>
          <p:cNvSpPr/>
          <p:nvPr/>
        </p:nvSpPr>
        <p:spPr>
          <a:xfrm>
            <a:off x="-595421" y="5793116"/>
            <a:ext cx="1442674" cy="1409124"/>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21" name="Rectangle 20">
            <a:extLst>
              <a:ext uri="{FF2B5EF4-FFF2-40B4-BE49-F238E27FC236}">
                <a16:creationId xmlns:a16="http://schemas.microsoft.com/office/drawing/2014/main" id="{C6C5E8F0-19B1-4E64-A89A-5DB9ACA19757}"/>
              </a:ext>
            </a:extLst>
          </p:cNvPr>
          <p:cNvSpPr/>
          <p:nvPr/>
        </p:nvSpPr>
        <p:spPr>
          <a:xfrm>
            <a:off x="5048613" y="6498590"/>
            <a:ext cx="3650358" cy="369332"/>
          </a:xfrm>
          <a:prstGeom prst="rect">
            <a:avLst/>
          </a:prstGeom>
        </p:spPr>
        <p:txBody>
          <a:bodyPr wrap="none">
            <a:spAutoFit/>
          </a:bodyPr>
          <a:lstStyle/>
          <a:p>
            <a:r>
              <a:rPr lang="en-US" b="1" dirty="0">
                <a:solidFill>
                  <a:schemeClr val="accent2"/>
                </a:solidFill>
              </a:rPr>
              <a:t>Take time to celebrate young people</a:t>
            </a:r>
            <a:endParaRPr lang="en-GB" b="1" dirty="0">
              <a:solidFill>
                <a:schemeClr val="accent2"/>
              </a:solidFill>
            </a:endParaRPr>
          </a:p>
        </p:txBody>
      </p:sp>
    </p:spTree>
    <p:extLst>
      <p:ext uri="{BB962C8B-B14F-4D97-AF65-F5344CB8AC3E}">
        <p14:creationId xmlns:p14="http://schemas.microsoft.com/office/powerpoint/2010/main" val="216590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289968FF-22E2-4247-AB5A-52930AE50BB3}"/>
              </a:ext>
            </a:extLst>
          </p:cNvPr>
          <p:cNvSpPr/>
          <p:nvPr/>
        </p:nvSpPr>
        <p:spPr>
          <a:xfrm>
            <a:off x="11261582" y="3003074"/>
            <a:ext cx="521352" cy="507715"/>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5" name="Oval 4">
            <a:extLst>
              <a:ext uri="{FF2B5EF4-FFF2-40B4-BE49-F238E27FC236}">
                <a16:creationId xmlns:a16="http://schemas.microsoft.com/office/drawing/2014/main" id="{D04F3A02-2004-4A6C-B242-71C8A85F92AF}"/>
              </a:ext>
            </a:extLst>
          </p:cNvPr>
          <p:cNvSpPr/>
          <p:nvPr/>
        </p:nvSpPr>
        <p:spPr>
          <a:xfrm flipH="1" flipV="1">
            <a:off x="3711972" y="6140150"/>
            <a:ext cx="174228" cy="18445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7" name="Oval 6">
            <a:extLst>
              <a:ext uri="{FF2B5EF4-FFF2-40B4-BE49-F238E27FC236}">
                <a16:creationId xmlns:a16="http://schemas.microsoft.com/office/drawing/2014/main" id="{EDFEBDD1-27F6-4CE6-BACF-D27E0836F88C}"/>
              </a:ext>
            </a:extLst>
          </p:cNvPr>
          <p:cNvSpPr/>
          <p:nvPr/>
        </p:nvSpPr>
        <p:spPr>
          <a:xfrm>
            <a:off x="4076563" y="5431402"/>
            <a:ext cx="2362598" cy="2374257"/>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8" name="Oval 7">
            <a:extLst>
              <a:ext uri="{FF2B5EF4-FFF2-40B4-BE49-F238E27FC236}">
                <a16:creationId xmlns:a16="http://schemas.microsoft.com/office/drawing/2014/main" id="{B88A2D24-163E-4ED8-B474-579DCA116913}"/>
              </a:ext>
            </a:extLst>
          </p:cNvPr>
          <p:cNvSpPr/>
          <p:nvPr/>
        </p:nvSpPr>
        <p:spPr>
          <a:xfrm>
            <a:off x="5834744" y="6161364"/>
            <a:ext cx="1208833" cy="1177214"/>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9" name="Oval 8">
            <a:extLst>
              <a:ext uri="{FF2B5EF4-FFF2-40B4-BE49-F238E27FC236}">
                <a16:creationId xmlns:a16="http://schemas.microsoft.com/office/drawing/2014/main" id="{C159460A-D355-4688-AF69-A78A515C2C0E}"/>
              </a:ext>
            </a:extLst>
          </p:cNvPr>
          <p:cNvSpPr/>
          <p:nvPr/>
        </p:nvSpPr>
        <p:spPr>
          <a:xfrm flipH="1" flipV="1">
            <a:off x="10897725" y="-789695"/>
            <a:ext cx="1491862" cy="1579389"/>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0" name="Oval 9">
            <a:extLst>
              <a:ext uri="{FF2B5EF4-FFF2-40B4-BE49-F238E27FC236}">
                <a16:creationId xmlns:a16="http://schemas.microsoft.com/office/drawing/2014/main" id="{8E0AF032-D38E-4086-8FD0-6BEB2725F4B2}"/>
              </a:ext>
            </a:extLst>
          </p:cNvPr>
          <p:cNvSpPr/>
          <p:nvPr/>
        </p:nvSpPr>
        <p:spPr>
          <a:xfrm flipH="1" flipV="1">
            <a:off x="-1076145" y="2825298"/>
            <a:ext cx="1952445" cy="1975302"/>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1" name="Oval 10">
            <a:extLst>
              <a:ext uri="{FF2B5EF4-FFF2-40B4-BE49-F238E27FC236}">
                <a16:creationId xmlns:a16="http://schemas.microsoft.com/office/drawing/2014/main" id="{F2E6A04C-2979-42AD-8562-52493902294A}"/>
              </a:ext>
            </a:extLst>
          </p:cNvPr>
          <p:cNvSpPr/>
          <p:nvPr/>
        </p:nvSpPr>
        <p:spPr>
          <a:xfrm>
            <a:off x="10884373" y="5643768"/>
            <a:ext cx="1115036" cy="1177214"/>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2" name="Oval 11">
            <a:extLst>
              <a:ext uri="{FF2B5EF4-FFF2-40B4-BE49-F238E27FC236}">
                <a16:creationId xmlns:a16="http://schemas.microsoft.com/office/drawing/2014/main" id="{8CBA7B63-1735-4F68-A767-4402D95283E6}"/>
              </a:ext>
            </a:extLst>
          </p:cNvPr>
          <p:cNvSpPr/>
          <p:nvPr/>
        </p:nvSpPr>
        <p:spPr>
          <a:xfrm>
            <a:off x="11676495" y="6358481"/>
            <a:ext cx="540801" cy="520100"/>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3" name="Oval 12">
            <a:extLst>
              <a:ext uri="{FF2B5EF4-FFF2-40B4-BE49-F238E27FC236}">
                <a16:creationId xmlns:a16="http://schemas.microsoft.com/office/drawing/2014/main" id="{223CEEEA-42DB-4909-892E-CA4E9C3399A6}"/>
              </a:ext>
            </a:extLst>
          </p:cNvPr>
          <p:cNvSpPr/>
          <p:nvPr/>
        </p:nvSpPr>
        <p:spPr>
          <a:xfrm>
            <a:off x="2383397" y="-1122982"/>
            <a:ext cx="1673818" cy="1738726"/>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4" name="Oval 13">
            <a:extLst>
              <a:ext uri="{FF2B5EF4-FFF2-40B4-BE49-F238E27FC236}">
                <a16:creationId xmlns:a16="http://schemas.microsoft.com/office/drawing/2014/main" id="{2AA85BB4-462D-49CC-9D04-8F9EAE244525}"/>
              </a:ext>
            </a:extLst>
          </p:cNvPr>
          <p:cNvSpPr/>
          <p:nvPr/>
        </p:nvSpPr>
        <p:spPr>
          <a:xfrm>
            <a:off x="11641680" y="3416212"/>
            <a:ext cx="355861" cy="344406"/>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6" name="Oval 15">
            <a:extLst>
              <a:ext uri="{FF2B5EF4-FFF2-40B4-BE49-F238E27FC236}">
                <a16:creationId xmlns:a16="http://schemas.microsoft.com/office/drawing/2014/main" id="{CA973475-3EF1-4698-9C3A-E636102C9B37}"/>
              </a:ext>
            </a:extLst>
          </p:cNvPr>
          <p:cNvSpPr/>
          <p:nvPr/>
        </p:nvSpPr>
        <p:spPr>
          <a:xfrm>
            <a:off x="11283951" y="2663791"/>
            <a:ext cx="715458" cy="701271"/>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7" name="TextBox 16">
            <a:extLst>
              <a:ext uri="{FF2B5EF4-FFF2-40B4-BE49-F238E27FC236}">
                <a16:creationId xmlns:a16="http://schemas.microsoft.com/office/drawing/2014/main" id="{EAAE1C0E-A5EB-410E-A346-4DDEA17CBE7D}"/>
              </a:ext>
            </a:extLst>
          </p:cNvPr>
          <p:cNvSpPr txBox="1"/>
          <p:nvPr/>
        </p:nvSpPr>
        <p:spPr>
          <a:xfrm>
            <a:off x="140524" y="284793"/>
            <a:ext cx="8775700" cy="6186309"/>
          </a:xfrm>
          <a:prstGeom prst="rect">
            <a:avLst/>
          </a:prstGeom>
          <a:noFill/>
        </p:spPr>
        <p:txBody>
          <a:bodyPr wrap="square" rtlCol="0" anchor="t">
            <a:spAutoFit/>
          </a:bodyPr>
          <a:lstStyle/>
          <a:p>
            <a:r>
              <a:rPr lang="en-US" sz="3200" b="1" dirty="0">
                <a:solidFill>
                  <a:srgbClr val="F26C23"/>
                </a:solidFill>
                <a:latin typeface="Arial Bold" panose="020B0704020202020204" pitchFamily="34" charset="0"/>
                <a:cs typeface="Arial Bold" panose="020B0704020202020204" pitchFamily="34" charset="0"/>
              </a:rPr>
              <a:t>WHO WAS PIER GIORGIO FRASSATI?</a:t>
            </a:r>
          </a:p>
          <a:p>
            <a:endParaRPr lang="en-US" sz="3200" b="1" normalizeH="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cs typeface="Arial"/>
              </a:rPr>
              <a:t>Aged 17, he joined the SVP and spent his spare time serving the sick and the needy, caring for orphans, and assisting the </a:t>
            </a:r>
            <a:r>
              <a:rPr lang="en-US" sz="2400" dirty="0" err="1">
                <a:cs typeface="Arial"/>
              </a:rPr>
              <a:t>demobilised</a:t>
            </a:r>
            <a:r>
              <a:rPr lang="en-US" sz="2400" dirty="0">
                <a:cs typeface="Arial"/>
              </a:rPr>
              <a:t> servicemen returning from World War I.</a:t>
            </a:r>
          </a:p>
          <a:p>
            <a:pPr marL="342900" indent="-342900">
              <a:buFont typeface="Arial" panose="020B0604020202020204" pitchFamily="34" charset="0"/>
              <a:buChar char="•"/>
            </a:pPr>
            <a:r>
              <a:rPr lang="en-US" sz="2400" dirty="0">
                <a:cs typeface="Arial"/>
              </a:rPr>
              <a:t>He studied to become a mining engineer, so he could “serve Christ better among the miners."</a:t>
            </a:r>
          </a:p>
          <a:p>
            <a:pPr marL="342900" indent="-342900">
              <a:buFont typeface="Arial" panose="020B0604020202020204" pitchFamily="34" charset="0"/>
              <a:buChar char="•"/>
            </a:pPr>
            <a:r>
              <a:rPr lang="en-US" sz="2400" dirty="0">
                <a:cs typeface="Arial"/>
              </a:rPr>
              <a:t>He was involved in the People’s Party, which promoted the Catholic Church’s teachings.</a:t>
            </a:r>
          </a:p>
          <a:p>
            <a:pPr marL="342900" indent="-342900">
              <a:buFont typeface="Arial" panose="020B0604020202020204" pitchFamily="34" charset="0"/>
              <a:buChar char="•"/>
            </a:pPr>
            <a:r>
              <a:rPr lang="en-US" sz="2400" dirty="0">
                <a:cs typeface="Arial"/>
              </a:rPr>
              <a:t>What little he had, Pier helped the poor, even using his bus fare for charity and then running home to be on time for meals.</a:t>
            </a:r>
            <a:endParaRPr lang="en-US" sz="2400" dirty="0">
              <a:cs typeface="Arial" panose="020B0604020202020204" pitchFamily="34" charset="0"/>
            </a:endParaRPr>
          </a:p>
          <a:p>
            <a:pPr marL="342900" indent="-342900">
              <a:buFont typeface="Arial" panose="020B0604020202020204" pitchFamily="34" charset="0"/>
              <a:buChar char="•"/>
            </a:pPr>
            <a:r>
              <a:rPr lang="en-US" sz="2400" dirty="0">
                <a:cs typeface="Arial"/>
              </a:rPr>
              <a:t>His charity did not simply involve giving something to others but </a:t>
            </a:r>
            <a:r>
              <a:rPr lang="en-US" sz="2400" b="1" i="1" dirty="0">
                <a:cs typeface="Arial"/>
              </a:rPr>
              <a:t>giving completely of himself</a:t>
            </a:r>
            <a:r>
              <a:rPr lang="en-US" sz="2400" dirty="0">
                <a:cs typeface="Arial"/>
              </a:rPr>
              <a:t>.</a:t>
            </a:r>
          </a:p>
          <a:p>
            <a:pPr marL="342900" indent="-342900">
              <a:buFont typeface="Arial" panose="020B0604020202020204" pitchFamily="34" charset="0"/>
              <a:buChar char="•"/>
            </a:pPr>
            <a:endParaRPr lang="en-GB" sz="2000" dirty="0"/>
          </a:p>
          <a:p>
            <a:endParaRPr lang="en-GB" sz="4800" dirty="0"/>
          </a:p>
        </p:txBody>
      </p:sp>
      <p:sp>
        <p:nvSpPr>
          <p:cNvPr id="18" name="Rectangle 17">
            <a:extLst>
              <a:ext uri="{FF2B5EF4-FFF2-40B4-BE49-F238E27FC236}">
                <a16:creationId xmlns:a16="http://schemas.microsoft.com/office/drawing/2014/main" id="{44756CAE-1884-4728-8CA8-7EEBF5ED9935}"/>
              </a:ext>
            </a:extLst>
          </p:cNvPr>
          <p:cNvSpPr/>
          <p:nvPr/>
        </p:nvSpPr>
        <p:spPr>
          <a:xfrm>
            <a:off x="7290156" y="6428114"/>
            <a:ext cx="3650358" cy="369332"/>
          </a:xfrm>
          <a:prstGeom prst="rect">
            <a:avLst/>
          </a:prstGeom>
        </p:spPr>
        <p:txBody>
          <a:bodyPr wrap="none">
            <a:spAutoFit/>
          </a:bodyPr>
          <a:lstStyle/>
          <a:p>
            <a:r>
              <a:rPr lang="en-US" b="1" dirty="0">
                <a:solidFill>
                  <a:schemeClr val="accent2"/>
                </a:solidFill>
              </a:rPr>
              <a:t>Take time to celebrate young people</a:t>
            </a:r>
            <a:endParaRPr lang="en-GB" b="1" dirty="0">
              <a:solidFill>
                <a:schemeClr val="accent2"/>
              </a:solidFill>
            </a:endParaRPr>
          </a:p>
        </p:txBody>
      </p:sp>
      <p:pic>
        <p:nvPicPr>
          <p:cNvPr id="19" name="Picture 2" descr="Image result for million minutes o">
            <a:extLst>
              <a:ext uri="{FF2B5EF4-FFF2-40B4-BE49-F238E27FC236}">
                <a16:creationId xmlns:a16="http://schemas.microsoft.com/office/drawing/2014/main" id="{DB487FEB-4B58-41B4-A04E-710CA6B5F6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05" y="5494385"/>
            <a:ext cx="1485900" cy="1255586"/>
          </a:xfrm>
          <a:prstGeom prst="rect">
            <a:avLst/>
          </a:prstGeom>
          <a:noFill/>
          <a:extLst>
            <a:ext uri="{909E8E84-426E-40dd-AFC4-6F175D3DCCD1}">
              <a14:hiddenFill xmlns="" xmlns:a14="http://schemas.microsoft.com/office/drawing/2010/main">
                <a:solidFill>
                  <a:srgbClr val="FFFFFF"/>
                </a:solidFill>
              </a14:hiddenFill>
            </a:ext>
          </a:extLst>
        </p:spPr>
      </p:pic>
      <p:sp>
        <p:nvSpPr>
          <p:cNvPr id="29" name="Oval 28">
            <a:extLst>
              <a:ext uri="{FF2B5EF4-FFF2-40B4-BE49-F238E27FC236}">
                <a16:creationId xmlns:a16="http://schemas.microsoft.com/office/drawing/2014/main" id="{E97DD0C5-0AA6-48C7-B97B-C8C96C4DBA86}"/>
              </a:ext>
            </a:extLst>
          </p:cNvPr>
          <p:cNvSpPr/>
          <p:nvPr/>
        </p:nvSpPr>
        <p:spPr>
          <a:xfrm flipH="1" flipV="1">
            <a:off x="10942593" y="-813231"/>
            <a:ext cx="1491862" cy="1579389"/>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pic>
        <p:nvPicPr>
          <p:cNvPr id="3" name="Picture 2" descr="A close up of a logo&#10;&#10;Description automatically generated">
            <a:extLst>
              <a:ext uri="{FF2B5EF4-FFF2-40B4-BE49-F238E27FC236}">
                <a16:creationId xmlns:a16="http://schemas.microsoft.com/office/drawing/2014/main" id="{B53795F0-40DD-49E4-98FF-6673695ABD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99110" y="160765"/>
            <a:ext cx="2851744" cy="2851744"/>
          </a:xfrm>
          <a:prstGeom prst="rect">
            <a:avLst/>
          </a:prstGeom>
        </p:spPr>
      </p:pic>
    </p:spTree>
    <p:extLst>
      <p:ext uri="{BB962C8B-B14F-4D97-AF65-F5344CB8AC3E}">
        <p14:creationId xmlns:p14="http://schemas.microsoft.com/office/powerpoint/2010/main" val="108253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Image result for million minutes o">
            <a:extLst>
              <a:ext uri="{FF2B5EF4-FFF2-40B4-BE49-F238E27FC236}">
                <a16:creationId xmlns:a16="http://schemas.microsoft.com/office/drawing/2014/main" id="{AE720317-4939-4F17-B85B-1C005F8AE6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29" y="5547611"/>
            <a:ext cx="1485900" cy="1255586"/>
          </a:xfrm>
          <a:prstGeom prst="rect">
            <a:avLst/>
          </a:prstGeom>
          <a:noFill/>
          <a:extLst>
            <a:ext uri="{909E8E84-426E-40dd-AFC4-6F175D3DCCD1}">
              <a14:hiddenFill xmlns=""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289968FF-22E2-4247-AB5A-52930AE50BB3}"/>
              </a:ext>
            </a:extLst>
          </p:cNvPr>
          <p:cNvSpPr/>
          <p:nvPr/>
        </p:nvSpPr>
        <p:spPr>
          <a:xfrm>
            <a:off x="6687883" y="108029"/>
            <a:ext cx="521352" cy="507715"/>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5" name="Oval 4">
            <a:extLst>
              <a:ext uri="{FF2B5EF4-FFF2-40B4-BE49-F238E27FC236}">
                <a16:creationId xmlns:a16="http://schemas.microsoft.com/office/drawing/2014/main" id="{D04F3A02-2004-4A6C-B242-71C8A85F92AF}"/>
              </a:ext>
            </a:extLst>
          </p:cNvPr>
          <p:cNvSpPr/>
          <p:nvPr/>
        </p:nvSpPr>
        <p:spPr>
          <a:xfrm flipH="1" flipV="1">
            <a:off x="3711972" y="6140150"/>
            <a:ext cx="174228" cy="18445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7" name="Oval 6">
            <a:extLst>
              <a:ext uri="{FF2B5EF4-FFF2-40B4-BE49-F238E27FC236}">
                <a16:creationId xmlns:a16="http://schemas.microsoft.com/office/drawing/2014/main" id="{EDFEBDD1-27F6-4CE6-BACF-D27E0836F88C}"/>
              </a:ext>
            </a:extLst>
          </p:cNvPr>
          <p:cNvSpPr/>
          <p:nvPr/>
        </p:nvSpPr>
        <p:spPr>
          <a:xfrm>
            <a:off x="4076563" y="5431402"/>
            <a:ext cx="2362598" cy="2374257"/>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8" name="Oval 7">
            <a:extLst>
              <a:ext uri="{FF2B5EF4-FFF2-40B4-BE49-F238E27FC236}">
                <a16:creationId xmlns:a16="http://schemas.microsoft.com/office/drawing/2014/main" id="{B88A2D24-163E-4ED8-B474-579DCA116913}"/>
              </a:ext>
            </a:extLst>
          </p:cNvPr>
          <p:cNvSpPr/>
          <p:nvPr/>
        </p:nvSpPr>
        <p:spPr>
          <a:xfrm>
            <a:off x="5834744" y="6161364"/>
            <a:ext cx="1208833" cy="1177214"/>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9" name="Oval 8">
            <a:extLst>
              <a:ext uri="{FF2B5EF4-FFF2-40B4-BE49-F238E27FC236}">
                <a16:creationId xmlns:a16="http://schemas.microsoft.com/office/drawing/2014/main" id="{C159460A-D355-4688-AF69-A78A515C2C0E}"/>
              </a:ext>
            </a:extLst>
          </p:cNvPr>
          <p:cNvSpPr/>
          <p:nvPr/>
        </p:nvSpPr>
        <p:spPr>
          <a:xfrm flipH="1" flipV="1">
            <a:off x="10897725" y="-789695"/>
            <a:ext cx="1491862" cy="1579389"/>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0" name="Oval 9">
            <a:extLst>
              <a:ext uri="{FF2B5EF4-FFF2-40B4-BE49-F238E27FC236}">
                <a16:creationId xmlns:a16="http://schemas.microsoft.com/office/drawing/2014/main" id="{8E0AF032-D38E-4086-8FD0-6BEB2725F4B2}"/>
              </a:ext>
            </a:extLst>
          </p:cNvPr>
          <p:cNvSpPr/>
          <p:nvPr/>
        </p:nvSpPr>
        <p:spPr>
          <a:xfrm flipH="1" flipV="1">
            <a:off x="-1076145" y="2825298"/>
            <a:ext cx="1952445" cy="1975302"/>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1" name="Oval 10">
            <a:extLst>
              <a:ext uri="{FF2B5EF4-FFF2-40B4-BE49-F238E27FC236}">
                <a16:creationId xmlns:a16="http://schemas.microsoft.com/office/drawing/2014/main" id="{F2E6A04C-2979-42AD-8562-52493902294A}"/>
              </a:ext>
            </a:extLst>
          </p:cNvPr>
          <p:cNvSpPr/>
          <p:nvPr/>
        </p:nvSpPr>
        <p:spPr>
          <a:xfrm>
            <a:off x="10884373" y="5643768"/>
            <a:ext cx="1115036" cy="1177214"/>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2" name="Oval 11">
            <a:extLst>
              <a:ext uri="{FF2B5EF4-FFF2-40B4-BE49-F238E27FC236}">
                <a16:creationId xmlns:a16="http://schemas.microsoft.com/office/drawing/2014/main" id="{8CBA7B63-1735-4F68-A767-4402D95283E6}"/>
              </a:ext>
            </a:extLst>
          </p:cNvPr>
          <p:cNvSpPr/>
          <p:nvPr/>
        </p:nvSpPr>
        <p:spPr>
          <a:xfrm>
            <a:off x="11676495" y="6358481"/>
            <a:ext cx="540801" cy="520100"/>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3" name="Oval 12">
            <a:extLst>
              <a:ext uri="{FF2B5EF4-FFF2-40B4-BE49-F238E27FC236}">
                <a16:creationId xmlns:a16="http://schemas.microsoft.com/office/drawing/2014/main" id="{223CEEEA-42DB-4909-892E-CA4E9C3399A6}"/>
              </a:ext>
            </a:extLst>
          </p:cNvPr>
          <p:cNvSpPr/>
          <p:nvPr/>
        </p:nvSpPr>
        <p:spPr>
          <a:xfrm>
            <a:off x="2383397" y="-1122982"/>
            <a:ext cx="1673818" cy="1738726"/>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4" name="Oval 13">
            <a:extLst>
              <a:ext uri="{FF2B5EF4-FFF2-40B4-BE49-F238E27FC236}">
                <a16:creationId xmlns:a16="http://schemas.microsoft.com/office/drawing/2014/main" id="{2AA85BB4-462D-49CC-9D04-8F9EAE244525}"/>
              </a:ext>
            </a:extLst>
          </p:cNvPr>
          <p:cNvSpPr/>
          <p:nvPr/>
        </p:nvSpPr>
        <p:spPr>
          <a:xfrm>
            <a:off x="3701354" y="169946"/>
            <a:ext cx="355861" cy="344406"/>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6" name="Oval 15">
            <a:extLst>
              <a:ext uri="{FF2B5EF4-FFF2-40B4-BE49-F238E27FC236}">
                <a16:creationId xmlns:a16="http://schemas.microsoft.com/office/drawing/2014/main" id="{CA973475-3EF1-4698-9C3A-E636102C9B37}"/>
              </a:ext>
            </a:extLst>
          </p:cNvPr>
          <p:cNvSpPr/>
          <p:nvPr/>
        </p:nvSpPr>
        <p:spPr>
          <a:xfrm>
            <a:off x="11283951" y="2663791"/>
            <a:ext cx="715458" cy="701271"/>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 name="TextBox 1">
            <a:extLst>
              <a:ext uri="{FF2B5EF4-FFF2-40B4-BE49-F238E27FC236}">
                <a16:creationId xmlns:a16="http://schemas.microsoft.com/office/drawing/2014/main" id="{724584C6-C2BF-4651-82C5-6CF745DEE492}"/>
              </a:ext>
            </a:extLst>
          </p:cNvPr>
          <p:cNvSpPr txBox="1"/>
          <p:nvPr/>
        </p:nvSpPr>
        <p:spPr>
          <a:xfrm>
            <a:off x="268754" y="378697"/>
            <a:ext cx="8667214" cy="5816977"/>
          </a:xfrm>
          <a:prstGeom prst="rect">
            <a:avLst/>
          </a:prstGeom>
          <a:noFill/>
        </p:spPr>
        <p:txBody>
          <a:bodyPr wrap="square" rtlCol="0" anchor="t">
            <a:spAutoFit/>
          </a:bodyPr>
          <a:lstStyle/>
          <a:p>
            <a:pPr marL="457200" indent="-457200">
              <a:buFont typeface="Arial" panose="020B0604020202020204" pitchFamily="34" charset="0"/>
              <a:buChar char="•"/>
            </a:pPr>
            <a:r>
              <a:rPr lang="en-US" sz="2200" dirty="0">
                <a:cs typeface="Arial"/>
              </a:rPr>
              <a:t>Pier Giorgio </a:t>
            </a:r>
            <a:r>
              <a:rPr lang="en-US" sz="2200" dirty="0" err="1">
                <a:cs typeface="Arial"/>
              </a:rPr>
              <a:t>Frassati</a:t>
            </a:r>
            <a:r>
              <a:rPr lang="en-US" sz="2200" dirty="0">
                <a:cs typeface="Arial"/>
              </a:rPr>
              <a:t> smiled and laughed so freely that he was called “</a:t>
            </a:r>
            <a:r>
              <a:rPr lang="en-US" sz="2200" i="1" dirty="0">
                <a:cs typeface="Arial"/>
              </a:rPr>
              <a:t>an explosion of joy.”</a:t>
            </a:r>
            <a:r>
              <a:rPr lang="en-US" sz="2200" dirty="0">
                <a:cs typeface="Arial"/>
              </a:rPr>
              <a:t> In his 20’s, he was the picture of strength and health, leading friends into the Alps to scale mountain peaks.</a:t>
            </a:r>
            <a:endParaRPr lang="en-US" sz="2200" dirty="0">
              <a:cs typeface="Calibri" panose="020F0502020204030204"/>
            </a:endParaRPr>
          </a:p>
          <a:p>
            <a:pPr marL="457200" indent="-457200">
              <a:buFont typeface="Arial" panose="020B0604020202020204" pitchFamily="34" charset="0"/>
              <a:buChar char="•"/>
            </a:pPr>
            <a:r>
              <a:rPr lang="en-US" sz="2200" dirty="0">
                <a:cs typeface="Arial"/>
              </a:rPr>
              <a:t>He died aged 24 on July 4, 1925 after contacting poliomyelitis, which doctors speculated he caught from the sick whom he tended.</a:t>
            </a:r>
          </a:p>
          <a:p>
            <a:pPr marL="457200" indent="-457200">
              <a:buFont typeface="Arial" panose="020B0604020202020204" pitchFamily="34" charset="0"/>
              <a:buChar char="•"/>
            </a:pPr>
            <a:r>
              <a:rPr lang="en-US" sz="2200" dirty="0">
                <a:cs typeface="Arial"/>
              </a:rPr>
              <a:t>On the eve of his death, he scribbled a message to a friend, asking him to take the medicine needed for injections to be given to Converso, a poor sick man he had been visiting.</a:t>
            </a:r>
            <a:endParaRPr lang="en-US" sz="2200" dirty="0">
              <a:cs typeface="Calibri"/>
            </a:endParaRPr>
          </a:p>
          <a:p>
            <a:pPr marL="457200" indent="-457200">
              <a:buFont typeface="Arial" panose="020B0604020202020204" pitchFamily="34" charset="0"/>
              <a:buChar char="•"/>
            </a:pPr>
            <a:r>
              <a:rPr lang="en-US" sz="2200" dirty="0">
                <a:cs typeface="Arial"/>
              </a:rPr>
              <a:t>His cause for </a:t>
            </a:r>
            <a:r>
              <a:rPr lang="en-US" sz="2200" dirty="0" err="1">
                <a:cs typeface="Arial"/>
              </a:rPr>
              <a:t>canonisation</a:t>
            </a:r>
            <a:r>
              <a:rPr lang="en-US" sz="2200" dirty="0">
                <a:cs typeface="Arial"/>
              </a:rPr>
              <a:t> </a:t>
            </a:r>
            <a:r>
              <a:rPr lang="en-US" sz="2200" dirty="0">
                <a:cs typeface="Arial" panose="020B0604020202020204" pitchFamily="34" charset="0"/>
              </a:rPr>
              <a:t>opened in 1932. His was </a:t>
            </a:r>
            <a:r>
              <a:rPr lang="en-GB" sz="2200" dirty="0">
                <a:cs typeface="Arial" panose="020B0604020202020204" pitchFamily="34" charset="0"/>
              </a:rPr>
              <a:t>beatified </a:t>
            </a:r>
            <a:r>
              <a:rPr lang="en-US" sz="2200" dirty="0">
                <a:cs typeface="Arial" panose="020B0604020202020204" pitchFamily="34" charset="0"/>
              </a:rPr>
              <a:t> by Pope John Paul II in mid-1990 who dubbed him the "Man of the Eight Beatitudes.”</a:t>
            </a:r>
          </a:p>
          <a:p>
            <a:pPr marL="457200" indent="-457200">
              <a:buFont typeface="Arial" panose="020B0604020202020204" pitchFamily="34" charset="0"/>
              <a:buChar char="•"/>
            </a:pPr>
            <a:r>
              <a:rPr lang="en-US" sz="2200" dirty="0">
                <a:cs typeface="Arial"/>
              </a:rPr>
              <a:t>Pope John Paul II, in 1989: </a:t>
            </a:r>
            <a:r>
              <a:rPr lang="en-US" sz="2200" i="1" dirty="0">
                <a:cs typeface="Arial"/>
              </a:rPr>
              <a:t>“I wanted to pay homage to a young man who was able to witness to Christ with singular effectiveness in this century of ours. When I was a young man, I, too, felt the beneficial influence of his example and, as a student, I was impressed by the force of his testimony."</a:t>
            </a:r>
            <a:endParaRPr lang="en-GB" sz="2200" i="1" dirty="0">
              <a:cs typeface="Arial"/>
            </a:endParaRP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0E7FC037-B719-42FF-97D4-2EAB0BD90D92}"/>
              </a:ext>
            </a:extLst>
          </p:cNvPr>
          <p:cNvSpPr/>
          <p:nvPr/>
        </p:nvSpPr>
        <p:spPr>
          <a:xfrm>
            <a:off x="7344000" y="6433864"/>
            <a:ext cx="3650358" cy="369332"/>
          </a:xfrm>
          <a:prstGeom prst="rect">
            <a:avLst/>
          </a:prstGeom>
        </p:spPr>
        <p:txBody>
          <a:bodyPr wrap="none">
            <a:spAutoFit/>
          </a:bodyPr>
          <a:lstStyle/>
          <a:p>
            <a:r>
              <a:rPr lang="en-US" b="1" dirty="0">
                <a:solidFill>
                  <a:schemeClr val="accent2"/>
                </a:solidFill>
              </a:rPr>
              <a:t>Take time to celebrate young people</a:t>
            </a:r>
            <a:endParaRPr lang="en-GB" b="1" dirty="0">
              <a:solidFill>
                <a:schemeClr val="accent2"/>
              </a:solidFill>
            </a:endParaRPr>
          </a:p>
        </p:txBody>
      </p:sp>
      <p:pic>
        <p:nvPicPr>
          <p:cNvPr id="19" name="Picture 18" descr="A close up of a logo&#10;&#10;Description automatically generated">
            <a:extLst>
              <a:ext uri="{FF2B5EF4-FFF2-40B4-BE49-F238E27FC236}">
                <a16:creationId xmlns:a16="http://schemas.microsoft.com/office/drawing/2014/main" id="{B241FFB3-BFA8-4E82-9803-89C18BB33A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35968" y="283677"/>
            <a:ext cx="2851744" cy="2851744"/>
          </a:xfrm>
          <a:prstGeom prst="rect">
            <a:avLst/>
          </a:prstGeom>
        </p:spPr>
      </p:pic>
    </p:spTree>
    <p:extLst>
      <p:ext uri="{BB962C8B-B14F-4D97-AF65-F5344CB8AC3E}">
        <p14:creationId xmlns:p14="http://schemas.microsoft.com/office/powerpoint/2010/main" val="2000471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Image result for million minutes o">
            <a:extLst>
              <a:ext uri="{FF2B5EF4-FFF2-40B4-BE49-F238E27FC236}">
                <a16:creationId xmlns:a16="http://schemas.microsoft.com/office/drawing/2014/main" id="{EE11F5E9-DEE7-4A12-86CE-3A6A90FF47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22" y="5547611"/>
            <a:ext cx="1485900" cy="1255586"/>
          </a:xfrm>
          <a:prstGeom prst="rect">
            <a:avLst/>
          </a:prstGeom>
          <a:noFill/>
          <a:extLst>
            <a:ext uri="{909E8E84-426E-40dd-AFC4-6F175D3DCCD1}">
              <a14:hiddenFill xmlns=""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289968FF-22E2-4247-AB5A-52930AE50BB3}"/>
              </a:ext>
            </a:extLst>
          </p:cNvPr>
          <p:cNvSpPr/>
          <p:nvPr/>
        </p:nvSpPr>
        <p:spPr>
          <a:xfrm>
            <a:off x="6687883" y="108029"/>
            <a:ext cx="521352" cy="507715"/>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5" name="Oval 4">
            <a:extLst>
              <a:ext uri="{FF2B5EF4-FFF2-40B4-BE49-F238E27FC236}">
                <a16:creationId xmlns:a16="http://schemas.microsoft.com/office/drawing/2014/main" id="{D04F3A02-2004-4A6C-B242-71C8A85F92AF}"/>
              </a:ext>
            </a:extLst>
          </p:cNvPr>
          <p:cNvSpPr/>
          <p:nvPr/>
        </p:nvSpPr>
        <p:spPr>
          <a:xfrm flipH="1" flipV="1">
            <a:off x="3711972" y="6140150"/>
            <a:ext cx="174228" cy="18445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7" name="Oval 6">
            <a:extLst>
              <a:ext uri="{FF2B5EF4-FFF2-40B4-BE49-F238E27FC236}">
                <a16:creationId xmlns:a16="http://schemas.microsoft.com/office/drawing/2014/main" id="{EDFEBDD1-27F6-4CE6-BACF-D27E0836F88C}"/>
              </a:ext>
            </a:extLst>
          </p:cNvPr>
          <p:cNvSpPr/>
          <p:nvPr/>
        </p:nvSpPr>
        <p:spPr>
          <a:xfrm>
            <a:off x="4030918" y="5045246"/>
            <a:ext cx="2362598" cy="2374257"/>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8" name="Oval 7">
            <a:extLst>
              <a:ext uri="{FF2B5EF4-FFF2-40B4-BE49-F238E27FC236}">
                <a16:creationId xmlns:a16="http://schemas.microsoft.com/office/drawing/2014/main" id="{B88A2D24-163E-4ED8-B474-579DCA116913}"/>
              </a:ext>
            </a:extLst>
          </p:cNvPr>
          <p:cNvSpPr/>
          <p:nvPr/>
        </p:nvSpPr>
        <p:spPr>
          <a:xfrm>
            <a:off x="5834744" y="6161364"/>
            <a:ext cx="1208833" cy="1177214"/>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9" name="Oval 8">
            <a:extLst>
              <a:ext uri="{FF2B5EF4-FFF2-40B4-BE49-F238E27FC236}">
                <a16:creationId xmlns:a16="http://schemas.microsoft.com/office/drawing/2014/main" id="{C159460A-D355-4688-AF69-A78A515C2C0E}"/>
              </a:ext>
            </a:extLst>
          </p:cNvPr>
          <p:cNvSpPr/>
          <p:nvPr/>
        </p:nvSpPr>
        <p:spPr>
          <a:xfrm flipH="1" flipV="1">
            <a:off x="10897725" y="-789695"/>
            <a:ext cx="1491862" cy="1579389"/>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0" name="Oval 9">
            <a:extLst>
              <a:ext uri="{FF2B5EF4-FFF2-40B4-BE49-F238E27FC236}">
                <a16:creationId xmlns:a16="http://schemas.microsoft.com/office/drawing/2014/main" id="{8E0AF032-D38E-4086-8FD0-6BEB2725F4B2}"/>
              </a:ext>
            </a:extLst>
          </p:cNvPr>
          <p:cNvSpPr/>
          <p:nvPr/>
        </p:nvSpPr>
        <p:spPr>
          <a:xfrm flipH="1" flipV="1">
            <a:off x="-1076145" y="2825298"/>
            <a:ext cx="1952445" cy="1975302"/>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1" name="Oval 10">
            <a:extLst>
              <a:ext uri="{FF2B5EF4-FFF2-40B4-BE49-F238E27FC236}">
                <a16:creationId xmlns:a16="http://schemas.microsoft.com/office/drawing/2014/main" id="{F2E6A04C-2979-42AD-8562-52493902294A}"/>
              </a:ext>
            </a:extLst>
          </p:cNvPr>
          <p:cNvSpPr/>
          <p:nvPr/>
        </p:nvSpPr>
        <p:spPr>
          <a:xfrm>
            <a:off x="10884373" y="5643768"/>
            <a:ext cx="1115036" cy="1177214"/>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2" name="Oval 11">
            <a:extLst>
              <a:ext uri="{FF2B5EF4-FFF2-40B4-BE49-F238E27FC236}">
                <a16:creationId xmlns:a16="http://schemas.microsoft.com/office/drawing/2014/main" id="{8CBA7B63-1735-4F68-A767-4402D95283E6}"/>
              </a:ext>
            </a:extLst>
          </p:cNvPr>
          <p:cNvSpPr/>
          <p:nvPr/>
        </p:nvSpPr>
        <p:spPr>
          <a:xfrm>
            <a:off x="11676495" y="6358481"/>
            <a:ext cx="540801" cy="520100"/>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3" name="Oval 12">
            <a:extLst>
              <a:ext uri="{FF2B5EF4-FFF2-40B4-BE49-F238E27FC236}">
                <a16:creationId xmlns:a16="http://schemas.microsoft.com/office/drawing/2014/main" id="{223CEEEA-42DB-4909-892E-CA4E9C3399A6}"/>
              </a:ext>
            </a:extLst>
          </p:cNvPr>
          <p:cNvSpPr/>
          <p:nvPr/>
        </p:nvSpPr>
        <p:spPr>
          <a:xfrm>
            <a:off x="2383397" y="-1122982"/>
            <a:ext cx="1673818" cy="1738726"/>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4" name="Oval 13">
            <a:extLst>
              <a:ext uri="{FF2B5EF4-FFF2-40B4-BE49-F238E27FC236}">
                <a16:creationId xmlns:a16="http://schemas.microsoft.com/office/drawing/2014/main" id="{2AA85BB4-462D-49CC-9D04-8F9EAE244525}"/>
              </a:ext>
            </a:extLst>
          </p:cNvPr>
          <p:cNvSpPr/>
          <p:nvPr/>
        </p:nvSpPr>
        <p:spPr>
          <a:xfrm>
            <a:off x="6962958" y="412255"/>
            <a:ext cx="355861" cy="344406"/>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6" name="Oval 15">
            <a:extLst>
              <a:ext uri="{FF2B5EF4-FFF2-40B4-BE49-F238E27FC236}">
                <a16:creationId xmlns:a16="http://schemas.microsoft.com/office/drawing/2014/main" id="{CA973475-3EF1-4698-9C3A-E636102C9B37}"/>
              </a:ext>
            </a:extLst>
          </p:cNvPr>
          <p:cNvSpPr/>
          <p:nvPr/>
        </p:nvSpPr>
        <p:spPr>
          <a:xfrm>
            <a:off x="10331451" y="2462708"/>
            <a:ext cx="715458" cy="701271"/>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 name="TextBox 1">
            <a:extLst>
              <a:ext uri="{FF2B5EF4-FFF2-40B4-BE49-F238E27FC236}">
                <a16:creationId xmlns:a16="http://schemas.microsoft.com/office/drawing/2014/main" id="{724584C6-C2BF-4651-82C5-6CF745DEE492}"/>
              </a:ext>
            </a:extLst>
          </p:cNvPr>
          <p:cNvSpPr txBox="1"/>
          <p:nvPr/>
        </p:nvSpPr>
        <p:spPr>
          <a:xfrm>
            <a:off x="138368" y="55435"/>
            <a:ext cx="7785100" cy="6217087"/>
          </a:xfrm>
          <a:prstGeom prst="rect">
            <a:avLst/>
          </a:prstGeom>
          <a:noFill/>
        </p:spPr>
        <p:txBody>
          <a:bodyPr wrap="square" rtlCol="0" anchor="t">
            <a:spAutoFit/>
          </a:bodyPr>
          <a:lstStyle/>
          <a:p>
            <a:r>
              <a:rPr lang="en-US" sz="2000" b="1" dirty="0">
                <a:solidFill>
                  <a:srgbClr val="F26C23"/>
                </a:solidFill>
                <a:latin typeface="Arial Bold" panose="020B0704020202020204" pitchFamily="34" charset="0"/>
                <a:cs typeface="Arial Bold" panose="020B0704020202020204" pitchFamily="34" charset="0"/>
              </a:rPr>
              <a:t>WHAT DOES HE PIER EXEMPLIFY TO US AT MILLION MINUTES?</a:t>
            </a:r>
          </a:p>
          <a:p>
            <a:endParaRPr lang="en-US" sz="2000" dirty="0">
              <a:latin typeface="Arial" panose="020B0604020202020204" pitchFamily="34" charset="0"/>
              <a:cs typeface="Arial" panose="020B0604020202020204" pitchFamily="34" charset="0"/>
            </a:endParaRPr>
          </a:p>
          <a:p>
            <a:r>
              <a:rPr lang="en-US" sz="2000" dirty="0">
                <a:cs typeface="Arial"/>
              </a:rPr>
              <a:t>Blessed Pier stands out as his dedicated his life to social action, charity, prayer and community. Always putting the needs of others before himself. He never </a:t>
            </a:r>
            <a:r>
              <a:rPr lang="en-US" sz="2000" dirty="0" err="1">
                <a:cs typeface="Arial"/>
              </a:rPr>
              <a:t>seeked</a:t>
            </a:r>
            <a:r>
              <a:rPr lang="en-US" sz="2000" dirty="0">
                <a:cs typeface="Arial"/>
              </a:rPr>
              <a:t> reward or recognition for his work, his family only knew about his impact when at his funeral the streets were lined with mourners many of whom had benefitted from his kindness. To us Pier exemplifies what it means to be a good person in society and in his wider community.</a:t>
            </a:r>
            <a:endParaRPr lang="en-US" sz="2000" dirty="0">
              <a:cs typeface="Calibri"/>
            </a:endParaRPr>
          </a:p>
          <a:p>
            <a:endParaRPr lang="en-US" sz="2000" dirty="0">
              <a:cs typeface="Arial" panose="020B0604020202020204" pitchFamily="34" charset="0"/>
            </a:endParaRPr>
          </a:p>
          <a:p>
            <a:r>
              <a:rPr lang="en-US" sz="2000" dirty="0">
                <a:cs typeface="Arial"/>
              </a:rPr>
              <a:t>Despite caring for the sick, he enjoyed a relatively normal life filling his life with his friends, family and his many hobbies notably mountaineering, his climbs normally involved prayer, liturgies, and conversations about faith. After his final climb he wrote a note on a photograph: "to the heights." This phrase has since come to encapsulate his philosophy of mountaineering and his Catholic outlook on life and adventure. </a:t>
            </a:r>
            <a:endParaRPr lang="en-US" sz="2000" dirty="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255549F5-BB96-452A-9C07-CF7D9BB8376B}"/>
              </a:ext>
            </a:extLst>
          </p:cNvPr>
          <p:cNvSpPr/>
          <p:nvPr/>
        </p:nvSpPr>
        <p:spPr>
          <a:xfrm>
            <a:off x="7247367" y="6488668"/>
            <a:ext cx="3650358" cy="369332"/>
          </a:xfrm>
          <a:prstGeom prst="rect">
            <a:avLst/>
          </a:prstGeom>
        </p:spPr>
        <p:txBody>
          <a:bodyPr wrap="none">
            <a:spAutoFit/>
          </a:bodyPr>
          <a:lstStyle/>
          <a:p>
            <a:r>
              <a:rPr lang="en-US" b="1" dirty="0">
                <a:solidFill>
                  <a:schemeClr val="accent2"/>
                </a:solidFill>
              </a:rPr>
              <a:t>Take time to celebrate young people</a:t>
            </a:r>
            <a:endParaRPr lang="en-GB" b="1" dirty="0">
              <a:solidFill>
                <a:schemeClr val="accent2"/>
              </a:solidFill>
            </a:endParaRPr>
          </a:p>
        </p:txBody>
      </p:sp>
      <p:sp>
        <p:nvSpPr>
          <p:cNvPr id="3" name="TextBox 2">
            <a:extLst>
              <a:ext uri="{FF2B5EF4-FFF2-40B4-BE49-F238E27FC236}">
                <a16:creationId xmlns:a16="http://schemas.microsoft.com/office/drawing/2014/main" id="{527E2E47-ABB5-4EC7-9266-6AAC856D1BFA}"/>
              </a:ext>
            </a:extLst>
          </p:cNvPr>
          <p:cNvSpPr txBox="1"/>
          <p:nvPr/>
        </p:nvSpPr>
        <p:spPr>
          <a:xfrm>
            <a:off x="8050442" y="3090741"/>
            <a:ext cx="3962400" cy="2862322"/>
          </a:xfrm>
          <a:prstGeom prst="rect">
            <a:avLst/>
          </a:prstGeom>
          <a:noFill/>
        </p:spPr>
        <p:txBody>
          <a:bodyPr wrap="square" rtlCol="0" anchor="t">
            <a:spAutoFit/>
          </a:bodyPr>
          <a:lstStyle/>
          <a:p>
            <a:pPr algn="ctr"/>
            <a:r>
              <a:rPr lang="en-US" i="1" dirty="0">
                <a:cs typeface="Arial"/>
              </a:rPr>
              <a:t>“Each of you knows that the foundation of our faith is charity. Without it, our religion would crumble. We will never be truly Catholic unless we conform our entire lives to the two commandments that are the essence of the Catholic faith: to love the Lord, our God, with all our strength, and to love our neighbor as ourselves.”</a:t>
            </a:r>
            <a:endParaRPr lang="en-US" dirty="0"/>
          </a:p>
          <a:p>
            <a:endParaRPr lang="en-GB" dirty="0"/>
          </a:p>
        </p:txBody>
      </p:sp>
      <p:pic>
        <p:nvPicPr>
          <p:cNvPr id="19" name="Picture 18" descr="A close up of a logo&#10;&#10;Description automatically generated">
            <a:extLst>
              <a:ext uri="{FF2B5EF4-FFF2-40B4-BE49-F238E27FC236}">
                <a16:creationId xmlns:a16="http://schemas.microsoft.com/office/drawing/2014/main" id="{13C2BE74-33A6-4EB3-B168-00352D7396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7775" y="109607"/>
            <a:ext cx="2926591" cy="2926591"/>
          </a:xfrm>
          <a:prstGeom prst="rect">
            <a:avLst/>
          </a:prstGeom>
        </p:spPr>
      </p:pic>
    </p:spTree>
    <p:extLst>
      <p:ext uri="{BB962C8B-B14F-4D97-AF65-F5344CB8AC3E}">
        <p14:creationId xmlns:p14="http://schemas.microsoft.com/office/powerpoint/2010/main" val="55871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289968FF-22E2-4247-AB5A-52930AE50BB3}"/>
              </a:ext>
            </a:extLst>
          </p:cNvPr>
          <p:cNvSpPr/>
          <p:nvPr/>
        </p:nvSpPr>
        <p:spPr>
          <a:xfrm>
            <a:off x="6687883" y="108029"/>
            <a:ext cx="521352" cy="507715"/>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5" name="Oval 4">
            <a:extLst>
              <a:ext uri="{FF2B5EF4-FFF2-40B4-BE49-F238E27FC236}">
                <a16:creationId xmlns:a16="http://schemas.microsoft.com/office/drawing/2014/main" id="{D04F3A02-2004-4A6C-B242-71C8A85F92AF}"/>
              </a:ext>
            </a:extLst>
          </p:cNvPr>
          <p:cNvSpPr/>
          <p:nvPr/>
        </p:nvSpPr>
        <p:spPr>
          <a:xfrm flipH="1" flipV="1">
            <a:off x="3711972" y="6140150"/>
            <a:ext cx="174228" cy="18445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7" name="Oval 6">
            <a:extLst>
              <a:ext uri="{FF2B5EF4-FFF2-40B4-BE49-F238E27FC236}">
                <a16:creationId xmlns:a16="http://schemas.microsoft.com/office/drawing/2014/main" id="{EDFEBDD1-27F6-4CE6-BACF-D27E0836F88C}"/>
              </a:ext>
            </a:extLst>
          </p:cNvPr>
          <p:cNvSpPr/>
          <p:nvPr/>
        </p:nvSpPr>
        <p:spPr>
          <a:xfrm>
            <a:off x="4030918" y="5045246"/>
            <a:ext cx="2362598" cy="2374257"/>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8" name="Oval 7">
            <a:extLst>
              <a:ext uri="{FF2B5EF4-FFF2-40B4-BE49-F238E27FC236}">
                <a16:creationId xmlns:a16="http://schemas.microsoft.com/office/drawing/2014/main" id="{B88A2D24-163E-4ED8-B474-579DCA116913}"/>
              </a:ext>
            </a:extLst>
          </p:cNvPr>
          <p:cNvSpPr/>
          <p:nvPr/>
        </p:nvSpPr>
        <p:spPr>
          <a:xfrm>
            <a:off x="5834744" y="6161364"/>
            <a:ext cx="1208833" cy="1177214"/>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9" name="Oval 8">
            <a:extLst>
              <a:ext uri="{FF2B5EF4-FFF2-40B4-BE49-F238E27FC236}">
                <a16:creationId xmlns:a16="http://schemas.microsoft.com/office/drawing/2014/main" id="{C159460A-D355-4688-AF69-A78A515C2C0E}"/>
              </a:ext>
            </a:extLst>
          </p:cNvPr>
          <p:cNvSpPr/>
          <p:nvPr/>
        </p:nvSpPr>
        <p:spPr>
          <a:xfrm flipH="1" flipV="1">
            <a:off x="10897725" y="-789695"/>
            <a:ext cx="1491862" cy="1579389"/>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0" name="Oval 9">
            <a:extLst>
              <a:ext uri="{FF2B5EF4-FFF2-40B4-BE49-F238E27FC236}">
                <a16:creationId xmlns:a16="http://schemas.microsoft.com/office/drawing/2014/main" id="{8E0AF032-D38E-4086-8FD0-6BEB2725F4B2}"/>
              </a:ext>
            </a:extLst>
          </p:cNvPr>
          <p:cNvSpPr/>
          <p:nvPr/>
        </p:nvSpPr>
        <p:spPr>
          <a:xfrm flipH="1" flipV="1">
            <a:off x="-1076145" y="2825298"/>
            <a:ext cx="1952445" cy="1975302"/>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1" name="Oval 10">
            <a:extLst>
              <a:ext uri="{FF2B5EF4-FFF2-40B4-BE49-F238E27FC236}">
                <a16:creationId xmlns:a16="http://schemas.microsoft.com/office/drawing/2014/main" id="{F2E6A04C-2979-42AD-8562-52493902294A}"/>
              </a:ext>
            </a:extLst>
          </p:cNvPr>
          <p:cNvSpPr/>
          <p:nvPr/>
        </p:nvSpPr>
        <p:spPr>
          <a:xfrm>
            <a:off x="10884373" y="5643768"/>
            <a:ext cx="1115036" cy="1177214"/>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2" name="Oval 11">
            <a:extLst>
              <a:ext uri="{FF2B5EF4-FFF2-40B4-BE49-F238E27FC236}">
                <a16:creationId xmlns:a16="http://schemas.microsoft.com/office/drawing/2014/main" id="{8CBA7B63-1735-4F68-A767-4402D95283E6}"/>
              </a:ext>
            </a:extLst>
          </p:cNvPr>
          <p:cNvSpPr/>
          <p:nvPr/>
        </p:nvSpPr>
        <p:spPr>
          <a:xfrm>
            <a:off x="11676495" y="6358481"/>
            <a:ext cx="540801" cy="520100"/>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3" name="Oval 12">
            <a:extLst>
              <a:ext uri="{FF2B5EF4-FFF2-40B4-BE49-F238E27FC236}">
                <a16:creationId xmlns:a16="http://schemas.microsoft.com/office/drawing/2014/main" id="{223CEEEA-42DB-4909-892E-CA4E9C3399A6}"/>
              </a:ext>
            </a:extLst>
          </p:cNvPr>
          <p:cNvSpPr/>
          <p:nvPr/>
        </p:nvSpPr>
        <p:spPr>
          <a:xfrm>
            <a:off x="2383397" y="-1122982"/>
            <a:ext cx="1673818" cy="1738726"/>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4" name="Oval 13">
            <a:extLst>
              <a:ext uri="{FF2B5EF4-FFF2-40B4-BE49-F238E27FC236}">
                <a16:creationId xmlns:a16="http://schemas.microsoft.com/office/drawing/2014/main" id="{2AA85BB4-462D-49CC-9D04-8F9EAE244525}"/>
              </a:ext>
            </a:extLst>
          </p:cNvPr>
          <p:cNvSpPr/>
          <p:nvPr/>
        </p:nvSpPr>
        <p:spPr>
          <a:xfrm>
            <a:off x="3711972" y="-116262"/>
            <a:ext cx="355861" cy="344406"/>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6" name="Oval 15">
            <a:extLst>
              <a:ext uri="{FF2B5EF4-FFF2-40B4-BE49-F238E27FC236}">
                <a16:creationId xmlns:a16="http://schemas.microsoft.com/office/drawing/2014/main" id="{CA973475-3EF1-4698-9C3A-E636102C9B37}"/>
              </a:ext>
            </a:extLst>
          </p:cNvPr>
          <p:cNvSpPr/>
          <p:nvPr/>
        </p:nvSpPr>
        <p:spPr>
          <a:xfrm>
            <a:off x="11283951" y="2663791"/>
            <a:ext cx="715458" cy="701271"/>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 name="TextBox 1">
            <a:extLst>
              <a:ext uri="{FF2B5EF4-FFF2-40B4-BE49-F238E27FC236}">
                <a16:creationId xmlns:a16="http://schemas.microsoft.com/office/drawing/2014/main" id="{724584C6-C2BF-4651-82C5-6CF745DEE492}"/>
              </a:ext>
            </a:extLst>
          </p:cNvPr>
          <p:cNvSpPr txBox="1"/>
          <p:nvPr/>
        </p:nvSpPr>
        <p:spPr>
          <a:xfrm>
            <a:off x="192591" y="361886"/>
            <a:ext cx="7785100" cy="7325082"/>
          </a:xfrm>
          <a:prstGeom prst="rect">
            <a:avLst/>
          </a:prstGeom>
          <a:noFill/>
        </p:spPr>
        <p:txBody>
          <a:bodyPr wrap="square" rtlCol="0" anchor="t">
            <a:spAutoFit/>
          </a:bodyPr>
          <a:lstStyle/>
          <a:p>
            <a:r>
              <a:rPr lang="en-US" b="1" dirty="0">
                <a:solidFill>
                  <a:srgbClr val="F26C23"/>
                </a:solidFill>
                <a:latin typeface="Arial" panose="020B0604020202020204" pitchFamily="34" charset="0"/>
                <a:cs typeface="Arial" panose="020B0604020202020204" pitchFamily="34" charset="0"/>
              </a:rPr>
              <a:t>WHAT ARE THE PANELISTS LOOKING FOR?</a:t>
            </a:r>
          </a:p>
          <a:p>
            <a:pPr marL="285750" indent="-285750">
              <a:buFont typeface="Arial" panose="020B0604020202020204" pitchFamily="34" charset="0"/>
              <a:buChar char="•"/>
            </a:pPr>
            <a:endParaRPr lang="en-US" b="1" i="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cs typeface="Arial" panose="020B0604020202020204" pitchFamily="34" charset="0"/>
              </a:rPr>
              <a:t>It’s more than just the hours a young person may have volunteered for. It’s how they are living their social action and promoting the common good in their community. </a:t>
            </a:r>
          </a:p>
          <a:p>
            <a:pPr marL="285750" indent="-285750">
              <a:buFont typeface="Arial" panose="020B0604020202020204" pitchFamily="34" charset="0"/>
              <a:buChar char="•"/>
            </a:pPr>
            <a:r>
              <a:rPr lang="en-US" dirty="0">
                <a:cs typeface="Arial" panose="020B0604020202020204" pitchFamily="34" charset="0"/>
              </a:rPr>
              <a:t>Its not all about the money – fundraising for charity is great (especially if your chosen charity is Million Minutes!), but how does the young person(s) you are nominating demonstrate they are engaging and/or educating themselves and others with the wider issues to make a positive difference? For example, an awareness campaign around the causes of homelessness in addition to fundraising for the Cardinal Hume Centre. </a:t>
            </a:r>
          </a:p>
          <a:p>
            <a:pPr marL="285750" indent="-285750">
              <a:buFont typeface="Arial" panose="020B0604020202020204" pitchFamily="34" charset="0"/>
              <a:buChar char="•"/>
            </a:pPr>
            <a:r>
              <a:rPr lang="en-US" dirty="0">
                <a:cs typeface="Arial" panose="020B0604020202020204" pitchFamily="34" charset="0"/>
              </a:rPr>
              <a:t>Million Minutes and the Blessed Pier Award is centered around activities and social action being led by young people. The panelists will be looking at how the young person(s) nominated demonstrate that the initiative was theirs and not carrying out the ideas of a leader or teacher. </a:t>
            </a:r>
          </a:p>
          <a:p>
            <a:pPr marL="285750" indent="-285750">
              <a:buFont typeface="Arial" panose="020B0604020202020204" pitchFamily="34" charset="0"/>
              <a:buChar char="•"/>
            </a:pPr>
            <a:r>
              <a:rPr lang="en-US" dirty="0">
                <a:cs typeface="Arial" panose="020B0604020202020204" pitchFamily="34" charset="0"/>
              </a:rPr>
              <a:t>What has the young person done to go above and beyond? This does not have to be ‘extraordinary’. You will know young people who go above and beyond in many ways. For example, a young person living in such circumstances that just getting to school in the morning is an achievement.</a:t>
            </a:r>
            <a:endParaRPr lang="en-US" b="1" i="1" dirty="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3772E716-873B-4833-AF58-42B8EB75DF88}"/>
              </a:ext>
            </a:extLst>
          </p:cNvPr>
          <p:cNvSpPr/>
          <p:nvPr/>
        </p:nvSpPr>
        <p:spPr>
          <a:xfrm>
            <a:off x="7454900" y="6433865"/>
            <a:ext cx="3650358" cy="369332"/>
          </a:xfrm>
          <a:prstGeom prst="rect">
            <a:avLst/>
          </a:prstGeom>
        </p:spPr>
        <p:txBody>
          <a:bodyPr wrap="none">
            <a:spAutoFit/>
          </a:bodyPr>
          <a:lstStyle/>
          <a:p>
            <a:r>
              <a:rPr lang="en-US" b="1" dirty="0">
                <a:solidFill>
                  <a:schemeClr val="accent2"/>
                </a:solidFill>
              </a:rPr>
              <a:t>Take time to celebrate young people</a:t>
            </a:r>
            <a:endParaRPr lang="en-GB" b="1" dirty="0">
              <a:solidFill>
                <a:schemeClr val="accent2"/>
              </a:solidFill>
            </a:endParaRPr>
          </a:p>
        </p:txBody>
      </p:sp>
      <p:pic>
        <p:nvPicPr>
          <p:cNvPr id="19" name="Picture 18" descr="A close up of a logo&#10;&#10;Description automatically generated">
            <a:extLst>
              <a:ext uri="{FF2B5EF4-FFF2-40B4-BE49-F238E27FC236}">
                <a16:creationId xmlns:a16="http://schemas.microsoft.com/office/drawing/2014/main" id="{1C356169-7252-4C13-99E7-28BF344FB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0527" y="174323"/>
            <a:ext cx="2851744" cy="2851744"/>
          </a:xfrm>
          <a:prstGeom prst="rect">
            <a:avLst/>
          </a:prstGeom>
        </p:spPr>
      </p:pic>
      <p:sp>
        <p:nvSpPr>
          <p:cNvPr id="6" name="TextBox 5">
            <a:extLst>
              <a:ext uri="{FF2B5EF4-FFF2-40B4-BE49-F238E27FC236}">
                <a16:creationId xmlns:a16="http://schemas.microsoft.com/office/drawing/2014/main" id="{E790AE16-649E-479C-8931-4F8CACC3F22B}"/>
              </a:ext>
            </a:extLst>
          </p:cNvPr>
          <p:cNvSpPr txBox="1"/>
          <p:nvPr/>
        </p:nvSpPr>
        <p:spPr>
          <a:xfrm>
            <a:off x="8243358" y="3205691"/>
            <a:ext cx="3843866"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solidFill>
                  <a:srgbClr val="F26C23"/>
                </a:solidFill>
              </a:rPr>
              <a:t>THE COMMON GOOD: </a:t>
            </a:r>
            <a:r>
              <a:rPr lang="en-GB" i="1" dirty="0"/>
              <a:t>People</a:t>
            </a:r>
            <a:r>
              <a:rPr lang="en-GB" i="1" dirty="0">
                <a:ea typeface="+mn-lt"/>
                <a:cs typeface="+mn-lt"/>
              </a:rPr>
              <a:t> who are working towards the common good are those that leave no one behind, they care for all people irrespective of race, creed, colour, orientation as they believe in the inherent dignity of all human beings. They also work towards improving the environment around them, and they take a holistic approach to all whom they encounter. </a:t>
            </a:r>
          </a:p>
        </p:txBody>
      </p:sp>
    </p:spTree>
    <p:extLst>
      <p:ext uri="{BB962C8B-B14F-4D97-AF65-F5344CB8AC3E}">
        <p14:creationId xmlns:p14="http://schemas.microsoft.com/office/powerpoint/2010/main" val="339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Image result for million minutes o">
            <a:extLst>
              <a:ext uri="{FF2B5EF4-FFF2-40B4-BE49-F238E27FC236}">
                <a16:creationId xmlns:a16="http://schemas.microsoft.com/office/drawing/2014/main" id="{EE11F5E9-DEE7-4A12-86CE-3A6A90FF47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22" y="5547611"/>
            <a:ext cx="1485900" cy="1255586"/>
          </a:xfrm>
          <a:prstGeom prst="rect">
            <a:avLst/>
          </a:prstGeom>
          <a:noFill/>
          <a:extLst>
            <a:ext uri="{909E8E84-426E-40dd-AFC4-6F175D3DCCD1}">
              <a14:hiddenFill xmlns=""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289968FF-22E2-4247-AB5A-52930AE50BB3}"/>
              </a:ext>
            </a:extLst>
          </p:cNvPr>
          <p:cNvSpPr/>
          <p:nvPr/>
        </p:nvSpPr>
        <p:spPr>
          <a:xfrm>
            <a:off x="6687883" y="108029"/>
            <a:ext cx="521352" cy="507715"/>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5" name="Oval 4">
            <a:extLst>
              <a:ext uri="{FF2B5EF4-FFF2-40B4-BE49-F238E27FC236}">
                <a16:creationId xmlns:a16="http://schemas.microsoft.com/office/drawing/2014/main" id="{D04F3A02-2004-4A6C-B242-71C8A85F92AF}"/>
              </a:ext>
            </a:extLst>
          </p:cNvPr>
          <p:cNvSpPr/>
          <p:nvPr/>
        </p:nvSpPr>
        <p:spPr>
          <a:xfrm flipH="1" flipV="1">
            <a:off x="3711972" y="6140150"/>
            <a:ext cx="174228" cy="18445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7" name="Oval 6">
            <a:extLst>
              <a:ext uri="{FF2B5EF4-FFF2-40B4-BE49-F238E27FC236}">
                <a16:creationId xmlns:a16="http://schemas.microsoft.com/office/drawing/2014/main" id="{EDFEBDD1-27F6-4CE6-BACF-D27E0836F88C}"/>
              </a:ext>
            </a:extLst>
          </p:cNvPr>
          <p:cNvSpPr/>
          <p:nvPr/>
        </p:nvSpPr>
        <p:spPr>
          <a:xfrm>
            <a:off x="4030918" y="5045246"/>
            <a:ext cx="2362598" cy="2374257"/>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8" name="Oval 7">
            <a:extLst>
              <a:ext uri="{FF2B5EF4-FFF2-40B4-BE49-F238E27FC236}">
                <a16:creationId xmlns:a16="http://schemas.microsoft.com/office/drawing/2014/main" id="{B88A2D24-163E-4ED8-B474-579DCA116913}"/>
              </a:ext>
            </a:extLst>
          </p:cNvPr>
          <p:cNvSpPr/>
          <p:nvPr/>
        </p:nvSpPr>
        <p:spPr>
          <a:xfrm>
            <a:off x="5834744" y="6161364"/>
            <a:ext cx="1208833" cy="1177214"/>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9" name="Oval 8">
            <a:extLst>
              <a:ext uri="{FF2B5EF4-FFF2-40B4-BE49-F238E27FC236}">
                <a16:creationId xmlns:a16="http://schemas.microsoft.com/office/drawing/2014/main" id="{C159460A-D355-4688-AF69-A78A515C2C0E}"/>
              </a:ext>
            </a:extLst>
          </p:cNvPr>
          <p:cNvSpPr/>
          <p:nvPr/>
        </p:nvSpPr>
        <p:spPr>
          <a:xfrm flipH="1" flipV="1">
            <a:off x="10897725" y="-789695"/>
            <a:ext cx="1491862" cy="1579389"/>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0" name="Oval 9">
            <a:extLst>
              <a:ext uri="{FF2B5EF4-FFF2-40B4-BE49-F238E27FC236}">
                <a16:creationId xmlns:a16="http://schemas.microsoft.com/office/drawing/2014/main" id="{8E0AF032-D38E-4086-8FD0-6BEB2725F4B2}"/>
              </a:ext>
            </a:extLst>
          </p:cNvPr>
          <p:cNvSpPr/>
          <p:nvPr/>
        </p:nvSpPr>
        <p:spPr>
          <a:xfrm flipH="1" flipV="1">
            <a:off x="-1076145" y="2825298"/>
            <a:ext cx="1952445" cy="1975302"/>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1" name="Oval 10">
            <a:extLst>
              <a:ext uri="{FF2B5EF4-FFF2-40B4-BE49-F238E27FC236}">
                <a16:creationId xmlns:a16="http://schemas.microsoft.com/office/drawing/2014/main" id="{F2E6A04C-2979-42AD-8562-52493902294A}"/>
              </a:ext>
            </a:extLst>
          </p:cNvPr>
          <p:cNvSpPr/>
          <p:nvPr/>
        </p:nvSpPr>
        <p:spPr>
          <a:xfrm>
            <a:off x="10884373" y="5643768"/>
            <a:ext cx="1115036" cy="1177214"/>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2" name="Oval 11">
            <a:extLst>
              <a:ext uri="{FF2B5EF4-FFF2-40B4-BE49-F238E27FC236}">
                <a16:creationId xmlns:a16="http://schemas.microsoft.com/office/drawing/2014/main" id="{8CBA7B63-1735-4F68-A767-4402D95283E6}"/>
              </a:ext>
            </a:extLst>
          </p:cNvPr>
          <p:cNvSpPr/>
          <p:nvPr/>
        </p:nvSpPr>
        <p:spPr>
          <a:xfrm>
            <a:off x="11676495" y="6358481"/>
            <a:ext cx="540801" cy="520100"/>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3" name="Oval 12">
            <a:extLst>
              <a:ext uri="{FF2B5EF4-FFF2-40B4-BE49-F238E27FC236}">
                <a16:creationId xmlns:a16="http://schemas.microsoft.com/office/drawing/2014/main" id="{223CEEEA-42DB-4909-892E-CA4E9C3399A6}"/>
              </a:ext>
            </a:extLst>
          </p:cNvPr>
          <p:cNvSpPr/>
          <p:nvPr/>
        </p:nvSpPr>
        <p:spPr>
          <a:xfrm>
            <a:off x="2383397" y="-1122982"/>
            <a:ext cx="1673818" cy="1738726"/>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4" name="Oval 13">
            <a:extLst>
              <a:ext uri="{FF2B5EF4-FFF2-40B4-BE49-F238E27FC236}">
                <a16:creationId xmlns:a16="http://schemas.microsoft.com/office/drawing/2014/main" id="{2AA85BB4-462D-49CC-9D04-8F9EAE244525}"/>
              </a:ext>
            </a:extLst>
          </p:cNvPr>
          <p:cNvSpPr/>
          <p:nvPr/>
        </p:nvSpPr>
        <p:spPr>
          <a:xfrm>
            <a:off x="3701354" y="169946"/>
            <a:ext cx="355861" cy="344406"/>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6" name="Oval 15">
            <a:extLst>
              <a:ext uri="{FF2B5EF4-FFF2-40B4-BE49-F238E27FC236}">
                <a16:creationId xmlns:a16="http://schemas.microsoft.com/office/drawing/2014/main" id="{CA973475-3EF1-4698-9C3A-E636102C9B37}"/>
              </a:ext>
            </a:extLst>
          </p:cNvPr>
          <p:cNvSpPr/>
          <p:nvPr/>
        </p:nvSpPr>
        <p:spPr>
          <a:xfrm>
            <a:off x="10331451" y="2462708"/>
            <a:ext cx="715458" cy="701271"/>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 name="TextBox 1">
            <a:extLst>
              <a:ext uri="{FF2B5EF4-FFF2-40B4-BE49-F238E27FC236}">
                <a16:creationId xmlns:a16="http://schemas.microsoft.com/office/drawing/2014/main" id="{724584C6-C2BF-4651-82C5-6CF745DEE492}"/>
              </a:ext>
            </a:extLst>
          </p:cNvPr>
          <p:cNvSpPr txBox="1"/>
          <p:nvPr/>
        </p:nvSpPr>
        <p:spPr>
          <a:xfrm>
            <a:off x="443777" y="651547"/>
            <a:ext cx="10841618" cy="4955203"/>
          </a:xfrm>
          <a:prstGeom prst="rect">
            <a:avLst/>
          </a:prstGeom>
          <a:noFill/>
        </p:spPr>
        <p:txBody>
          <a:bodyPr wrap="square" rtlCol="0" anchor="t">
            <a:spAutoFit/>
          </a:bodyPr>
          <a:lstStyle/>
          <a:p>
            <a:endParaRPr lang="en-US" sz="2000" b="1" dirty="0">
              <a:latin typeface="Arial"/>
              <a:cs typeface="Arial"/>
            </a:endParaRPr>
          </a:p>
          <a:p>
            <a:endParaRPr lang="en-US" sz="2000" dirty="0">
              <a:latin typeface="Arial" panose="020B0604020202020204" pitchFamily="34" charset="0"/>
              <a:cs typeface="Arial" panose="020B0604020202020204" pitchFamily="34" charset="0"/>
            </a:endParaRPr>
          </a:p>
          <a:p>
            <a:r>
              <a:rPr lang="en-US" sz="5400" b="1" dirty="0">
                <a:solidFill>
                  <a:srgbClr val="F26C23"/>
                </a:solidFill>
                <a:latin typeface="Arial Bold" panose="020B0704020202020204" pitchFamily="34" charset="0"/>
                <a:cs typeface="Arial Bold" panose="020B0704020202020204" pitchFamily="34" charset="0"/>
              </a:rPr>
              <a:t>NOMINATE TODAY AT:</a:t>
            </a:r>
          </a:p>
          <a:p>
            <a:r>
              <a:rPr lang="en-US" sz="5400" b="1" dirty="0">
                <a:solidFill>
                  <a:srgbClr val="F26C23"/>
                </a:solidFill>
                <a:latin typeface="Arial Bold" panose="020B0704020202020204" pitchFamily="34" charset="0"/>
                <a:cs typeface="Arial Bold" panose="020B0704020202020204" pitchFamily="34" charset="0"/>
              </a:rPr>
              <a:t>MILLIONMINUTES.ORG</a:t>
            </a:r>
          </a:p>
          <a:p>
            <a:r>
              <a:rPr lang="en-US" sz="5400" b="1" dirty="0">
                <a:solidFill>
                  <a:srgbClr val="F26C23"/>
                </a:solidFill>
                <a:latin typeface="Arial Bold" panose="020B0704020202020204" pitchFamily="34" charset="0"/>
                <a:cs typeface="Arial Bold" panose="020B0704020202020204" pitchFamily="34" charset="0"/>
              </a:rPr>
              <a:t>/LOCAL-AWARDS.</a:t>
            </a:r>
          </a:p>
          <a:p>
            <a:r>
              <a:rPr lang="en-US" sz="1600" dirty="0">
                <a:ea typeface="+mn-lt"/>
                <a:cs typeface="+mn-lt"/>
              </a:rPr>
              <a:t>To nominate an individual or group you must be nominating from within the Catholic community.</a:t>
            </a:r>
          </a:p>
          <a:p>
            <a:endParaRPr lang="en-US" sz="1600" dirty="0">
              <a:ea typeface="+mn-lt"/>
              <a:cs typeface="+mn-lt"/>
            </a:endParaRPr>
          </a:p>
          <a:p>
            <a:r>
              <a:rPr lang="en-US" sz="2800" b="1" dirty="0">
                <a:ea typeface="+mn-lt"/>
                <a:cs typeface="+mn-lt"/>
              </a:rPr>
              <a:t>Applications are now open! </a:t>
            </a:r>
          </a:p>
          <a:p>
            <a:endParaRPr lang="en-US" sz="1600" dirty="0">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255549F5-BB96-452A-9C07-CF7D9BB8376B}"/>
              </a:ext>
            </a:extLst>
          </p:cNvPr>
          <p:cNvSpPr/>
          <p:nvPr/>
        </p:nvSpPr>
        <p:spPr>
          <a:xfrm>
            <a:off x="7247367" y="6488668"/>
            <a:ext cx="3650358" cy="369332"/>
          </a:xfrm>
          <a:prstGeom prst="rect">
            <a:avLst/>
          </a:prstGeom>
        </p:spPr>
        <p:txBody>
          <a:bodyPr wrap="none">
            <a:spAutoFit/>
          </a:bodyPr>
          <a:lstStyle/>
          <a:p>
            <a:r>
              <a:rPr lang="en-US" b="1" dirty="0">
                <a:solidFill>
                  <a:schemeClr val="accent2"/>
                </a:solidFill>
              </a:rPr>
              <a:t>Take time to celebrate young people</a:t>
            </a:r>
            <a:endParaRPr lang="en-GB" b="1" dirty="0">
              <a:solidFill>
                <a:schemeClr val="accent2"/>
              </a:solidFill>
            </a:endParaRPr>
          </a:p>
        </p:txBody>
      </p:sp>
      <p:pic>
        <p:nvPicPr>
          <p:cNvPr id="19" name="Picture 18" descr="A close up of a logo&#10;&#10;Description automatically generated">
            <a:extLst>
              <a:ext uri="{FF2B5EF4-FFF2-40B4-BE49-F238E27FC236}">
                <a16:creationId xmlns:a16="http://schemas.microsoft.com/office/drawing/2014/main" id="{13C2BE74-33A6-4EB3-B168-00352D7396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8095" y="108029"/>
            <a:ext cx="2926591" cy="2926591"/>
          </a:xfrm>
          <a:prstGeom prst="rect">
            <a:avLst/>
          </a:prstGeom>
        </p:spPr>
      </p:pic>
    </p:spTree>
    <p:extLst>
      <p:ext uri="{BB962C8B-B14F-4D97-AF65-F5344CB8AC3E}">
        <p14:creationId xmlns:p14="http://schemas.microsoft.com/office/powerpoint/2010/main" val="250723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289968FF-22E2-4247-AB5A-52930AE50BB3}"/>
              </a:ext>
            </a:extLst>
          </p:cNvPr>
          <p:cNvSpPr/>
          <p:nvPr/>
        </p:nvSpPr>
        <p:spPr>
          <a:xfrm>
            <a:off x="6687883" y="108029"/>
            <a:ext cx="521352" cy="507715"/>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5" name="Oval 4">
            <a:extLst>
              <a:ext uri="{FF2B5EF4-FFF2-40B4-BE49-F238E27FC236}">
                <a16:creationId xmlns:a16="http://schemas.microsoft.com/office/drawing/2014/main" id="{D04F3A02-2004-4A6C-B242-71C8A85F92AF}"/>
              </a:ext>
            </a:extLst>
          </p:cNvPr>
          <p:cNvSpPr/>
          <p:nvPr/>
        </p:nvSpPr>
        <p:spPr>
          <a:xfrm flipH="1" flipV="1">
            <a:off x="3711972" y="6140150"/>
            <a:ext cx="174228" cy="184450"/>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7" name="Oval 6">
            <a:extLst>
              <a:ext uri="{FF2B5EF4-FFF2-40B4-BE49-F238E27FC236}">
                <a16:creationId xmlns:a16="http://schemas.microsoft.com/office/drawing/2014/main" id="{EDFEBDD1-27F6-4CE6-BACF-D27E0836F88C}"/>
              </a:ext>
            </a:extLst>
          </p:cNvPr>
          <p:cNvSpPr/>
          <p:nvPr/>
        </p:nvSpPr>
        <p:spPr>
          <a:xfrm>
            <a:off x="4030918" y="5045246"/>
            <a:ext cx="2362598" cy="2374257"/>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8" name="Oval 7">
            <a:extLst>
              <a:ext uri="{FF2B5EF4-FFF2-40B4-BE49-F238E27FC236}">
                <a16:creationId xmlns:a16="http://schemas.microsoft.com/office/drawing/2014/main" id="{B88A2D24-163E-4ED8-B474-579DCA116913}"/>
              </a:ext>
            </a:extLst>
          </p:cNvPr>
          <p:cNvSpPr/>
          <p:nvPr/>
        </p:nvSpPr>
        <p:spPr>
          <a:xfrm>
            <a:off x="5834744" y="6161364"/>
            <a:ext cx="1208833" cy="1177214"/>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9" name="Oval 8">
            <a:extLst>
              <a:ext uri="{FF2B5EF4-FFF2-40B4-BE49-F238E27FC236}">
                <a16:creationId xmlns:a16="http://schemas.microsoft.com/office/drawing/2014/main" id="{C159460A-D355-4688-AF69-A78A515C2C0E}"/>
              </a:ext>
            </a:extLst>
          </p:cNvPr>
          <p:cNvSpPr/>
          <p:nvPr/>
        </p:nvSpPr>
        <p:spPr>
          <a:xfrm flipH="1" flipV="1">
            <a:off x="10897725" y="-789695"/>
            <a:ext cx="1491862" cy="1579389"/>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0" name="Oval 9">
            <a:extLst>
              <a:ext uri="{FF2B5EF4-FFF2-40B4-BE49-F238E27FC236}">
                <a16:creationId xmlns:a16="http://schemas.microsoft.com/office/drawing/2014/main" id="{8E0AF032-D38E-4086-8FD0-6BEB2725F4B2}"/>
              </a:ext>
            </a:extLst>
          </p:cNvPr>
          <p:cNvSpPr/>
          <p:nvPr/>
        </p:nvSpPr>
        <p:spPr>
          <a:xfrm flipH="1" flipV="1">
            <a:off x="-1497683" y="3399145"/>
            <a:ext cx="1952445" cy="1975302"/>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1" name="Oval 10">
            <a:extLst>
              <a:ext uri="{FF2B5EF4-FFF2-40B4-BE49-F238E27FC236}">
                <a16:creationId xmlns:a16="http://schemas.microsoft.com/office/drawing/2014/main" id="{F2E6A04C-2979-42AD-8562-52493902294A}"/>
              </a:ext>
            </a:extLst>
          </p:cNvPr>
          <p:cNvSpPr/>
          <p:nvPr/>
        </p:nvSpPr>
        <p:spPr>
          <a:xfrm>
            <a:off x="10884373" y="5643768"/>
            <a:ext cx="1115036" cy="1177214"/>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2" name="Oval 11">
            <a:extLst>
              <a:ext uri="{FF2B5EF4-FFF2-40B4-BE49-F238E27FC236}">
                <a16:creationId xmlns:a16="http://schemas.microsoft.com/office/drawing/2014/main" id="{8CBA7B63-1735-4F68-A767-4402D95283E6}"/>
              </a:ext>
            </a:extLst>
          </p:cNvPr>
          <p:cNvSpPr/>
          <p:nvPr/>
        </p:nvSpPr>
        <p:spPr>
          <a:xfrm>
            <a:off x="11676495" y="6358481"/>
            <a:ext cx="540801" cy="520100"/>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3" name="Oval 12">
            <a:extLst>
              <a:ext uri="{FF2B5EF4-FFF2-40B4-BE49-F238E27FC236}">
                <a16:creationId xmlns:a16="http://schemas.microsoft.com/office/drawing/2014/main" id="{223CEEEA-42DB-4909-892E-CA4E9C3399A6}"/>
              </a:ext>
            </a:extLst>
          </p:cNvPr>
          <p:cNvSpPr/>
          <p:nvPr/>
        </p:nvSpPr>
        <p:spPr>
          <a:xfrm>
            <a:off x="2343968" y="-1376840"/>
            <a:ext cx="1673818" cy="1738726"/>
          </a:xfrm>
          <a:prstGeom prst="ellipse">
            <a:avLst/>
          </a:prstGeom>
          <a:solidFill>
            <a:srgbClr val="FFC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dirty="0"/>
          </a:p>
        </p:txBody>
      </p:sp>
      <p:sp>
        <p:nvSpPr>
          <p:cNvPr id="14" name="Oval 13">
            <a:extLst>
              <a:ext uri="{FF2B5EF4-FFF2-40B4-BE49-F238E27FC236}">
                <a16:creationId xmlns:a16="http://schemas.microsoft.com/office/drawing/2014/main" id="{2AA85BB4-462D-49CC-9D04-8F9EAE244525}"/>
              </a:ext>
            </a:extLst>
          </p:cNvPr>
          <p:cNvSpPr/>
          <p:nvPr/>
        </p:nvSpPr>
        <p:spPr>
          <a:xfrm>
            <a:off x="11676495" y="2260264"/>
            <a:ext cx="355861" cy="344406"/>
          </a:xfrm>
          <a:prstGeom prst="ellipse">
            <a:avLst/>
          </a:prstGeom>
          <a:solidFill>
            <a:srgbClr val="F26C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16" name="Oval 15">
            <a:extLst>
              <a:ext uri="{FF2B5EF4-FFF2-40B4-BE49-F238E27FC236}">
                <a16:creationId xmlns:a16="http://schemas.microsoft.com/office/drawing/2014/main" id="{CA973475-3EF1-4698-9C3A-E636102C9B37}"/>
              </a:ext>
            </a:extLst>
          </p:cNvPr>
          <p:cNvSpPr/>
          <p:nvPr/>
        </p:nvSpPr>
        <p:spPr>
          <a:xfrm>
            <a:off x="11283951" y="2663791"/>
            <a:ext cx="715458" cy="701271"/>
          </a:xfrm>
          <a:prstGeom prst="ellipse">
            <a:avLst/>
          </a:prstGeom>
          <a:solidFill>
            <a:srgbClr val="F794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 name="TextBox 1">
            <a:extLst>
              <a:ext uri="{FF2B5EF4-FFF2-40B4-BE49-F238E27FC236}">
                <a16:creationId xmlns:a16="http://schemas.microsoft.com/office/drawing/2014/main" id="{724584C6-C2BF-4651-82C5-6CF745DEE492}"/>
              </a:ext>
            </a:extLst>
          </p:cNvPr>
          <p:cNvSpPr txBox="1"/>
          <p:nvPr/>
        </p:nvSpPr>
        <p:spPr>
          <a:xfrm>
            <a:off x="107321" y="-33068"/>
            <a:ext cx="7785100" cy="10156627"/>
          </a:xfrm>
          <a:prstGeom prst="rect">
            <a:avLst/>
          </a:prstGeom>
          <a:noFill/>
        </p:spPr>
        <p:txBody>
          <a:bodyPr wrap="square" rtlCol="0">
            <a:spAutoFit/>
          </a:bodyPr>
          <a:lstStyle/>
          <a:p>
            <a:r>
              <a:rPr lang="en-US" sz="8800" dirty="0">
                <a:solidFill>
                  <a:srgbClr val="F26C23"/>
                </a:solidFill>
                <a:latin typeface="Arial Bold" panose="020B0704020202020204" pitchFamily="34" charset="0"/>
                <a:cs typeface="Arial Bold" panose="020B0704020202020204" pitchFamily="34" charset="0"/>
              </a:rPr>
              <a:t>Thank you! </a:t>
            </a:r>
          </a:p>
          <a:p>
            <a:r>
              <a:rPr lang="en-US" sz="8800" dirty="0">
                <a:solidFill>
                  <a:srgbClr val="F26C23"/>
                </a:solidFill>
                <a:latin typeface="Arial Bold" panose="020B0704020202020204" pitchFamily="34" charset="0"/>
                <a:cs typeface="Arial Bold" panose="020B0704020202020204" pitchFamily="34" charset="0"/>
              </a:rPr>
              <a:t>Please follow Million Minutes at:</a:t>
            </a:r>
            <a:endParaRPr lang="en-GB" sz="8800" dirty="0">
              <a:solidFill>
                <a:srgbClr val="F26C23"/>
              </a:solidFill>
              <a:latin typeface="Arial Bold" panose="020B0704020202020204" pitchFamily="34" charset="0"/>
              <a:cs typeface="Arial Bold" panose="020B0704020202020204" pitchFamily="34" charset="0"/>
            </a:endParaRPr>
          </a:p>
          <a:p>
            <a:endParaRPr lang="en-US" sz="9600" b="1" i="1" dirty="0">
              <a:latin typeface="Arial" panose="020B0604020202020204" pitchFamily="34" charset="0"/>
              <a:cs typeface="Arial" panose="020B0604020202020204" pitchFamily="34" charset="0"/>
            </a:endParaRPr>
          </a:p>
          <a:p>
            <a:endParaRPr lang="en-US" sz="9600"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3772E716-873B-4833-AF58-42B8EB75DF88}"/>
              </a:ext>
            </a:extLst>
          </p:cNvPr>
          <p:cNvSpPr/>
          <p:nvPr/>
        </p:nvSpPr>
        <p:spPr>
          <a:xfrm>
            <a:off x="7454900" y="6433865"/>
            <a:ext cx="3650358" cy="369332"/>
          </a:xfrm>
          <a:prstGeom prst="rect">
            <a:avLst/>
          </a:prstGeom>
        </p:spPr>
        <p:txBody>
          <a:bodyPr wrap="none">
            <a:spAutoFit/>
          </a:bodyPr>
          <a:lstStyle/>
          <a:p>
            <a:r>
              <a:rPr lang="en-US" b="1" dirty="0">
                <a:solidFill>
                  <a:schemeClr val="accent2"/>
                </a:solidFill>
              </a:rPr>
              <a:t>Take time to celebrate young people</a:t>
            </a:r>
            <a:endParaRPr lang="en-GB" b="1" dirty="0">
              <a:solidFill>
                <a:schemeClr val="accent2"/>
              </a:solidFill>
            </a:endParaRPr>
          </a:p>
        </p:txBody>
      </p:sp>
      <p:pic>
        <p:nvPicPr>
          <p:cNvPr id="18" name="Picture 2" descr="Image result for million minutes o">
            <a:extLst>
              <a:ext uri="{FF2B5EF4-FFF2-40B4-BE49-F238E27FC236}">
                <a16:creationId xmlns:a16="http://schemas.microsoft.com/office/drawing/2014/main" id="{7601C4A0-18AA-45D4-B949-06A8C0BA0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22" y="5547611"/>
            <a:ext cx="1485900" cy="1255586"/>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BB6F5AE-B4F2-41BA-BE84-4BBEA8596924}"/>
              </a:ext>
            </a:extLst>
          </p:cNvPr>
          <p:cNvSpPr txBox="1"/>
          <p:nvPr/>
        </p:nvSpPr>
        <p:spPr>
          <a:xfrm>
            <a:off x="8546224" y="3548627"/>
            <a:ext cx="3843363" cy="1846659"/>
          </a:xfrm>
          <a:prstGeom prst="rect">
            <a:avLst/>
          </a:prstGeom>
          <a:noFill/>
        </p:spPr>
        <p:txBody>
          <a:bodyPr wrap="square" rtlCol="0">
            <a:spAutoFit/>
          </a:bodyPr>
          <a:lstStyle/>
          <a:p>
            <a:r>
              <a:rPr lang="en-US" sz="3200" dirty="0">
                <a:solidFill>
                  <a:srgbClr val="F26C23"/>
                </a:solidFill>
                <a:latin typeface="Arial" panose="020B0604020202020204" pitchFamily="34" charset="0"/>
                <a:cs typeface="Arial" panose="020B0604020202020204" pitchFamily="34" charset="0"/>
              </a:rPr>
              <a:t>@</a:t>
            </a:r>
            <a:r>
              <a:rPr lang="en-US" sz="3200" dirty="0" err="1">
                <a:solidFill>
                  <a:srgbClr val="F26C23"/>
                </a:solidFill>
                <a:latin typeface="Arial" panose="020B0604020202020204" pitchFamily="34" charset="0"/>
                <a:cs typeface="Arial" panose="020B0604020202020204" pitchFamily="34" charset="0"/>
              </a:rPr>
              <a:t>Million_Minutes</a:t>
            </a:r>
            <a:endParaRPr lang="en-US" sz="3200" dirty="0">
              <a:solidFill>
                <a:srgbClr val="F26C23"/>
              </a:solidFill>
              <a:latin typeface="Arial" panose="020B0604020202020204" pitchFamily="34" charset="0"/>
              <a:cs typeface="Arial" panose="020B0604020202020204" pitchFamily="34" charset="0"/>
            </a:endParaRPr>
          </a:p>
          <a:p>
            <a:r>
              <a:rPr lang="en-US" sz="3200" dirty="0">
                <a:solidFill>
                  <a:srgbClr val="F26C23"/>
                </a:solidFill>
                <a:latin typeface="Arial" panose="020B0604020202020204" pitchFamily="34" charset="0"/>
                <a:cs typeface="Arial" panose="020B0604020202020204" pitchFamily="34" charset="0"/>
              </a:rPr>
              <a:t>@millionminutes11</a:t>
            </a:r>
          </a:p>
          <a:p>
            <a:r>
              <a:rPr lang="en-US" sz="3200" dirty="0">
                <a:solidFill>
                  <a:srgbClr val="F26C23"/>
                </a:solidFill>
                <a:latin typeface="Arial" panose="020B0604020202020204" pitchFamily="34" charset="0"/>
                <a:cs typeface="Arial" panose="020B0604020202020204" pitchFamily="34" charset="0"/>
              </a:rPr>
              <a:t>@</a:t>
            </a:r>
            <a:r>
              <a:rPr lang="en-US" sz="3200" dirty="0" err="1">
                <a:solidFill>
                  <a:srgbClr val="F26C23"/>
                </a:solidFill>
                <a:latin typeface="Arial" panose="020B0604020202020204" pitchFamily="34" charset="0"/>
                <a:cs typeface="Arial" panose="020B0604020202020204" pitchFamily="34" charset="0"/>
              </a:rPr>
              <a:t>millionminutes</a:t>
            </a:r>
            <a:endParaRPr lang="en-US" sz="3200" dirty="0">
              <a:solidFill>
                <a:srgbClr val="F26C23"/>
              </a:solidFill>
              <a:latin typeface="Arial" panose="020B0604020202020204" pitchFamily="34" charset="0"/>
              <a:cs typeface="Arial" panose="020B0604020202020204" pitchFamily="34" charset="0"/>
            </a:endParaRPr>
          </a:p>
          <a:p>
            <a:endParaRPr lang="en-GB" dirty="0"/>
          </a:p>
        </p:txBody>
      </p:sp>
      <p:pic>
        <p:nvPicPr>
          <p:cNvPr id="20" name="Picture 19">
            <a:extLst>
              <a:ext uri="{FF2B5EF4-FFF2-40B4-BE49-F238E27FC236}">
                <a16:creationId xmlns:a16="http://schemas.microsoft.com/office/drawing/2014/main" id="{85D9B930-D8EB-4A21-B7BE-37B792245362}"/>
              </a:ext>
            </a:extLst>
          </p:cNvPr>
          <p:cNvPicPr>
            <a:picLocks noChangeAspect="1"/>
          </p:cNvPicPr>
          <p:nvPr/>
        </p:nvPicPr>
        <p:blipFill>
          <a:blip r:embed="rId3"/>
          <a:stretch>
            <a:fillRect/>
          </a:stretch>
        </p:blipFill>
        <p:spPr>
          <a:xfrm>
            <a:off x="7778646" y="3429000"/>
            <a:ext cx="678694" cy="551439"/>
          </a:xfrm>
          <a:prstGeom prst="rect">
            <a:avLst/>
          </a:prstGeom>
        </p:spPr>
      </p:pic>
      <p:pic>
        <p:nvPicPr>
          <p:cNvPr id="21" name="Picture 20">
            <a:extLst>
              <a:ext uri="{FF2B5EF4-FFF2-40B4-BE49-F238E27FC236}">
                <a16:creationId xmlns:a16="http://schemas.microsoft.com/office/drawing/2014/main" id="{040E2F5E-EB3E-4CEF-92FC-B2C088052C2F}"/>
              </a:ext>
            </a:extLst>
          </p:cNvPr>
          <p:cNvPicPr>
            <a:picLocks noChangeAspect="1"/>
          </p:cNvPicPr>
          <p:nvPr/>
        </p:nvPicPr>
        <p:blipFill>
          <a:blip r:embed="rId4"/>
          <a:stretch>
            <a:fillRect/>
          </a:stretch>
        </p:blipFill>
        <p:spPr>
          <a:xfrm>
            <a:off x="7818323" y="3948286"/>
            <a:ext cx="700941" cy="695148"/>
          </a:xfrm>
          <a:prstGeom prst="rect">
            <a:avLst/>
          </a:prstGeom>
        </p:spPr>
      </p:pic>
      <p:pic>
        <p:nvPicPr>
          <p:cNvPr id="22" name="Picture 21">
            <a:extLst>
              <a:ext uri="{FF2B5EF4-FFF2-40B4-BE49-F238E27FC236}">
                <a16:creationId xmlns:a16="http://schemas.microsoft.com/office/drawing/2014/main" id="{BFF85892-923F-4807-AA69-5853191D6CD6}"/>
              </a:ext>
            </a:extLst>
          </p:cNvPr>
          <p:cNvPicPr>
            <a:picLocks noChangeAspect="1"/>
          </p:cNvPicPr>
          <p:nvPr/>
        </p:nvPicPr>
        <p:blipFill>
          <a:blip r:embed="rId5"/>
          <a:stretch>
            <a:fillRect/>
          </a:stretch>
        </p:blipFill>
        <p:spPr>
          <a:xfrm>
            <a:off x="7936863" y="4695955"/>
            <a:ext cx="551439" cy="551439"/>
          </a:xfrm>
          <a:prstGeom prst="rect">
            <a:avLst/>
          </a:prstGeom>
        </p:spPr>
      </p:pic>
    </p:spTree>
    <p:extLst>
      <p:ext uri="{BB962C8B-B14F-4D97-AF65-F5344CB8AC3E}">
        <p14:creationId xmlns:p14="http://schemas.microsoft.com/office/powerpoint/2010/main" val="673506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629400B2563E478E3E2670C9FA5D61" ma:contentTypeVersion="13" ma:contentTypeDescription="Create a new document." ma:contentTypeScope="" ma:versionID="d975ca2ad3ddb50a212c5dfae4aa9974">
  <xsd:schema xmlns:xsd="http://www.w3.org/2001/XMLSchema" xmlns:xs="http://www.w3.org/2001/XMLSchema" xmlns:p="http://schemas.microsoft.com/office/2006/metadata/properties" xmlns:ns3="5d6698f4-5e94-445c-beb3-3935b266fd04" xmlns:ns4="73394e20-9b6c-4d44-91a1-5db2fa2b64bd" targetNamespace="http://schemas.microsoft.com/office/2006/metadata/properties" ma:root="true" ma:fieldsID="6dc5514cab3f5a682969373dac35a33a" ns3:_="" ns4:_="">
    <xsd:import namespace="5d6698f4-5e94-445c-beb3-3935b266fd04"/>
    <xsd:import namespace="73394e20-9b6c-4d44-91a1-5db2fa2b64b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6698f4-5e94-445c-beb3-3935b266fd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3394e20-9b6c-4d44-91a1-5db2fa2b64b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D53DFA-A4D5-40F4-9E71-19FC1A0F78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6698f4-5e94-445c-beb3-3935b266fd04"/>
    <ds:schemaRef ds:uri="73394e20-9b6c-4d44-91a1-5db2fa2b64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73DBD9-13F4-42C6-9B01-D9440BAFC86C}">
  <ds:schemaRefs>
    <ds:schemaRef ds:uri="http://purl.org/dc/terms/"/>
    <ds:schemaRef ds:uri="http://schemas.openxmlformats.org/package/2006/metadata/core-properties"/>
    <ds:schemaRef ds:uri="http://purl.org/dc/dcmitype/"/>
    <ds:schemaRef ds:uri="http://purl.org/dc/elements/1.1/"/>
    <ds:schemaRef ds:uri="5d6698f4-5e94-445c-beb3-3935b266fd04"/>
    <ds:schemaRef ds:uri="http://www.w3.org/XML/1998/namespace"/>
    <ds:schemaRef ds:uri="http://schemas.microsoft.com/office/2006/documentManagement/types"/>
    <ds:schemaRef ds:uri="73394e20-9b6c-4d44-91a1-5db2fa2b64bd"/>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922591E-2616-42C9-BF72-ABBBF32A9A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348</TotalTime>
  <Words>1220</Words>
  <Application>Microsoft Office PowerPoint</Application>
  <PresentationFormat>Widescreen</PresentationFormat>
  <Paragraphs>65</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Bold</vt:lpstr>
      <vt:lpstr>Arial,Sans-Serif</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Aulton</dc:creator>
  <cp:lastModifiedBy>kate eastmond</cp:lastModifiedBy>
  <cp:revision>159</cp:revision>
  <dcterms:created xsi:type="dcterms:W3CDTF">2020-02-14T15:02:32Z</dcterms:created>
  <dcterms:modified xsi:type="dcterms:W3CDTF">2020-06-11T01:44:03Z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0x010100C4629400B2563E478E3E2670C9FA5D61</vt:lpwstr>
  </property>
</Properties>
</file>