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B3E"/>
    <a:srgbClr val="F59A22"/>
    <a:srgbClr val="FFFFFF"/>
    <a:srgbClr val="D4DC24"/>
    <a:srgbClr val="013449"/>
    <a:srgbClr val="F26C23"/>
    <a:srgbClr val="FFC90F"/>
    <a:srgbClr val="F7941D"/>
    <a:srgbClr val="C35EBA"/>
    <a:srgbClr val="AA7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2D3C8-3639-42F5-85ED-1DED9B911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C3616-E928-4936-9F63-B0C8A06D16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CC488-BFA4-48DB-BF07-32811642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76C-CFF4-41DA-A126-BA5C495B9E77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2D011-0BFB-45C1-94D3-4C180D8E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8320D-C4FD-48C2-9F43-3724A2439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ED2C-5494-4B7A-869B-9BFC7789D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79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B17D-EEC1-41F6-BFC8-B2424C18B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1C439-BFD1-4A06-9819-4B5337395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527C3-E7BE-443C-AD61-3FDEC295F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76C-CFF4-41DA-A126-BA5C495B9E77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647BB-15BE-4024-BBE8-45C9F8D9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2A932-5FA2-4DCA-B81A-2F59FD6E7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ED2C-5494-4B7A-869B-9BFC7789D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08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42B1FF-3ED1-4C55-B447-997CAF088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4AE47-94C8-4B56-82A2-3A641112B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0BE10-3AD6-45F4-BF95-47B732E7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76C-CFF4-41DA-A126-BA5C495B9E77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EF1F7-ABAA-4D11-85EE-9BE2D3A1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4505A-5308-4251-BCCB-A6729250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ED2C-5494-4B7A-869B-9BFC7789D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70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ADC6C-47AC-4ADD-8F47-0BB4F203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A43E1-5B9A-47B1-910C-5010085AA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DE77A-823A-4782-8C4D-DC4AF80A5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76C-CFF4-41DA-A126-BA5C495B9E77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A85CA-F8F7-46B6-BEEC-B9B05A63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9A568-B8D0-4A7D-94DF-EBFA0338A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ED2C-5494-4B7A-869B-9BFC7789D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07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20372-39CC-4063-8400-010EB5C1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F6210-2377-4269-856D-623379C2C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95D66-9E84-4512-8CA1-C0541C70C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76C-CFF4-41DA-A126-BA5C495B9E77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84CF3-5B72-40C6-B489-1D3C25802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5846A-394C-4C49-9572-2F7540BB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ED2C-5494-4B7A-869B-9BFC7789D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12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9DC5-8111-4F45-A4FC-F72A1DDC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CE7C5-D027-4170-8AC8-2539B14CA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F9817-7983-4C24-8943-0D43D1EDF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7C8DA-D14D-4001-B07E-CC05D877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76C-CFF4-41DA-A126-BA5C495B9E77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B6459-DE33-43B4-A63B-40E17646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D11D7-5BD6-4026-AB5D-81BF1FBF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ED2C-5494-4B7A-869B-9BFC7789D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18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92813-EFC1-4D0A-93C0-37321E537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54779-3ACD-4B25-BBAE-0C3714B91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B72C7-CA3E-4966-8563-0B4CB07E4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5682B7-AB6D-42ED-AE5E-DFDE945B7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DD989E-CFE7-490A-AB98-BB56A82BF6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25F2E7-29A2-4895-9787-3CD4C9179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76C-CFF4-41DA-A126-BA5C495B9E77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CC67D-EC60-418A-8705-AA876DB7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F928D4-EEEB-457B-A1C3-423C04272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ED2C-5494-4B7A-869B-9BFC7789D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62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D1F34-9907-47CA-8BDB-4DFFC27A0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67D744-282B-4D34-B190-A1D98788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76C-CFF4-41DA-A126-BA5C495B9E77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A6520-4ED2-48EF-844A-A7EBC6E68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4EC07-6994-491B-AFC7-C7630D41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ED2C-5494-4B7A-869B-9BFC7789D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847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7E01A-D9F1-42D1-8DE5-A5B44C1B1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76C-CFF4-41DA-A126-BA5C495B9E77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48B09-026E-4C14-ADD0-A4AB39F7A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7050F-DA3F-4D1D-B9A2-EF8D71A7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ED2C-5494-4B7A-869B-9BFC7789D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2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8919C-784E-4721-9939-AFBBDB9E3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5DC76-ADAF-47B6-9DAA-E4703C634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E1CCD-C920-4E0A-BE06-FA4819D6A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B8F44-FDE3-4A29-BEEB-DE8B925CD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76C-CFF4-41DA-A126-BA5C495B9E77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2AB11-740E-4F15-9333-E651299F1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D14E9-6726-4277-B612-090F0F4CA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ED2C-5494-4B7A-869B-9BFC7789D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40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DD9DD-5CD6-4F3A-AB39-62AAB1481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33320-E3C3-4DEC-859D-54BF259F03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F4F95-68C8-4EE1-9D7B-A951FFE8F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376E1-E969-4457-A4F9-61EC9FDD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976C-CFF4-41DA-A126-BA5C495B9E77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1238B-25DE-485F-B2B7-AB7E3DE56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EB470-8643-4B18-A1F8-3B9C653A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ED2C-5494-4B7A-869B-9BFC7789D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72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01BE2C-2BCE-4D17-9C49-330ADA87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D254A-6508-47E2-A687-1A4C09145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83D62-9112-4AF3-91B9-F1DA72D02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D976C-CFF4-41DA-A126-BA5C495B9E77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22BE7-0DC6-4C7B-9E93-6BE08EBD9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B8C6-9C39-40CE-823D-BAACD26ED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9ED2C-5494-4B7A-869B-9BFC7789D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43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illionminutes.org/cs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97E36-E2D2-4B82-B051-E6E7E3DD5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53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BD778DB-FEB4-424B-8302-61F63ADD0703}"/>
              </a:ext>
            </a:extLst>
          </p:cNvPr>
          <p:cNvSpPr txBox="1">
            <a:spLocks/>
          </p:cNvSpPr>
          <p:nvPr/>
        </p:nvSpPr>
        <p:spPr>
          <a:xfrm>
            <a:off x="1101248" y="1460500"/>
            <a:ext cx="10227151" cy="21971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rgbClr val="789B3E"/>
                </a:solidFill>
                <a:latin typeface="Garage Gothic FB" panose="02000508030000020003" pitchFamily="50" charset="0"/>
                <a:cs typeface="Arial" panose="020B0604020202020204" pitchFamily="34" charset="0"/>
              </a:rPr>
              <a:t>MILLION MINUTES OF CHANGE</a:t>
            </a:r>
            <a:endParaRPr lang="en-GB" b="1" u="sng" dirty="0">
              <a:solidFill>
                <a:srgbClr val="789B3E"/>
              </a:solidFill>
              <a:latin typeface="Garage Gothic FB" panose="02000508030000020003" pitchFamily="50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36BD0D-7FD1-4F83-9A33-CF944A4A4B64}"/>
              </a:ext>
            </a:extLst>
          </p:cNvPr>
          <p:cNvSpPr txBox="1">
            <a:spLocks/>
          </p:cNvSpPr>
          <p:nvPr/>
        </p:nvSpPr>
        <p:spPr>
          <a:xfrm>
            <a:off x="2662952" y="3840473"/>
            <a:ext cx="6866095" cy="8060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789B3E"/>
                </a:solidFill>
                <a:latin typeface="Garage Gothic FB" panose="02000508030000020003" pitchFamily="50" charset="0"/>
                <a:cs typeface="Arial" panose="020B0604020202020204" pitchFamily="34" charset="0"/>
              </a:rPr>
              <a:t>Exploring world changing principles</a:t>
            </a:r>
          </a:p>
          <a:p>
            <a:endParaRPr lang="en-US" dirty="0">
              <a:solidFill>
                <a:srgbClr val="0134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24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5168A-702D-4603-837D-53B669AF97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D9514-415D-44E3-A1CB-A9DD9FBABC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036" y="85034"/>
            <a:ext cx="4635469" cy="657663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58B307-DFDD-45EF-803C-05767AC57451}"/>
              </a:ext>
            </a:extLst>
          </p:cNvPr>
          <p:cNvSpPr/>
          <p:nvPr/>
        </p:nvSpPr>
        <p:spPr>
          <a:xfrm>
            <a:off x="1155716" y="1111195"/>
            <a:ext cx="368298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89B3E"/>
                </a:solidFill>
                <a:latin typeface="Garage Gothic FB" panose="02000508030000020003" pitchFamily="50" charset="0"/>
              </a:rPr>
              <a:t>Apply for a grant - create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89B3E"/>
                </a:solidFill>
                <a:latin typeface="Garage Gothic FB" panose="02000508030000020003" pitchFamily="50" charset="0"/>
              </a:rPr>
              <a:t>your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89B3E"/>
                </a:solidFill>
                <a:latin typeface="Garage Gothic FB" panose="02000508030000020003" pitchFamily="50" charset="0"/>
              </a:rPr>
              <a:t> youth led social action project</a:t>
            </a:r>
          </a:p>
        </p:txBody>
      </p:sp>
    </p:spTree>
    <p:extLst>
      <p:ext uri="{BB962C8B-B14F-4D97-AF65-F5344CB8AC3E}">
        <p14:creationId xmlns:p14="http://schemas.microsoft.com/office/powerpoint/2010/main" val="84866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5168A-702D-4603-837D-53B669AF97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100"/>
            <a:ext cx="12192000" cy="68458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EC4FCC-BF77-4FBB-9351-26EE3A5A0A0B}"/>
              </a:ext>
            </a:extLst>
          </p:cNvPr>
          <p:cNvSpPr/>
          <p:nvPr/>
        </p:nvSpPr>
        <p:spPr>
          <a:xfrm>
            <a:off x="314325" y="1443841"/>
            <a:ext cx="5270500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89B3E"/>
                </a:solidFill>
                <a:latin typeface="Garage Gothic FB" panose="02000508030000020003" pitchFamily="50" charset="0"/>
              </a:rPr>
              <a:t>Help us create a 1,000,000 minutes of social action.</a:t>
            </a:r>
          </a:p>
          <a:p>
            <a:pPr algn="ctr"/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89B3E"/>
              </a:solidFill>
              <a:latin typeface="Garage Gothic FB" panose="02000508030000020003" pitchFamily="50" charset="0"/>
            </a:endParaRPr>
          </a:p>
          <a:p>
            <a:pPr algn="ctr"/>
            <a:r>
              <a:rPr lang="en-US" sz="2800" dirty="0">
                <a:solidFill>
                  <a:srgbClr val="789B3E"/>
                </a:solidFill>
                <a:latin typeface="Garage Gothic FB" panose="02000508030000020003" pitchFamily="50" charset="0"/>
              </a:rPr>
              <a:t>Go to </a:t>
            </a:r>
            <a:r>
              <a:rPr lang="en-US" sz="2800" u="sng" dirty="0">
                <a:solidFill>
                  <a:srgbClr val="789B3E"/>
                </a:solidFill>
                <a:latin typeface="Garage Gothic FB" panose="02000508030000020003" pitchFamily="50" charset="0"/>
              </a:rPr>
              <a:t>millionminutes.org/change </a:t>
            </a:r>
            <a:r>
              <a:rPr lang="en-US" sz="2800" dirty="0">
                <a:solidFill>
                  <a:srgbClr val="789B3E"/>
                </a:solidFill>
                <a:latin typeface="Garage Gothic FB" panose="02000508030000020003" pitchFamily="50" charset="0"/>
              </a:rPr>
              <a:t>and tell us about your project.</a:t>
            </a:r>
          </a:p>
          <a:p>
            <a:pPr algn="ctr"/>
            <a:endParaRPr lang="en-US" sz="2800" dirty="0">
              <a:solidFill>
                <a:srgbClr val="789B3E"/>
              </a:solidFill>
              <a:latin typeface="Garage Gothic FB" panose="02000508030000020003" pitchFamily="50" charset="0"/>
            </a:endParaRPr>
          </a:p>
          <a:p>
            <a:pPr algn="ctr"/>
            <a:r>
              <a:rPr lang="en-US" sz="2800" dirty="0">
                <a:solidFill>
                  <a:srgbClr val="789B3E"/>
                </a:solidFill>
                <a:latin typeface="Garage Gothic FB" panose="02000508030000020003" pitchFamily="50" charset="0"/>
              </a:rPr>
              <a:t>We will add all your pledged time to our ‘Million Minutes of Change’ total. 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89B3E"/>
              </a:solidFill>
              <a:latin typeface="Garage Gothic FB" panose="02000508030000020003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1DD506-73C3-4767-91A4-6389E3D2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40" t="14260" r="19778" b="29259"/>
          <a:stretch/>
        </p:blipFill>
        <p:spPr>
          <a:xfrm>
            <a:off x="6324600" y="1219200"/>
            <a:ext cx="52705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99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B36221-4F16-44C2-AF2C-997D6B5B13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628" y="1825430"/>
            <a:ext cx="3981094" cy="3811686"/>
          </a:xfrm>
          <a:prstGeom prst="ellipse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B922D05-D861-48EA-8302-A708D4CD2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5072" y="2327727"/>
            <a:ext cx="3721856" cy="4187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3A2AF0-5DDA-4F64-9590-28F9D58406AB}"/>
              </a:ext>
            </a:extLst>
          </p:cNvPr>
          <p:cNvSpPr txBox="1"/>
          <p:nvPr/>
        </p:nvSpPr>
        <p:spPr>
          <a:xfrm>
            <a:off x="882471" y="110875"/>
            <a:ext cx="10427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2C1444"/>
                </a:solidFill>
                <a:latin typeface="Garage Gothic FB" panose="02000508030000020003" pitchFamily="50" charset="0"/>
              </a:rPr>
              <a:t>Stand up in solidarity with other young people who don’t have a voice.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BDF51A-7330-4D4A-8533-6C1D67B548DD}"/>
              </a:ext>
            </a:extLst>
          </p:cNvPr>
          <p:cNvSpPr/>
          <p:nvPr/>
        </p:nvSpPr>
        <p:spPr>
          <a:xfrm>
            <a:off x="11485875" y="3207457"/>
            <a:ext cx="243894" cy="243894"/>
          </a:xfrm>
          <a:prstGeom prst="ellipse">
            <a:avLst/>
          </a:prstGeom>
          <a:solidFill>
            <a:srgbClr val="77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4B4E31-65F4-48B9-9AE7-C7AB0C751185}"/>
              </a:ext>
            </a:extLst>
          </p:cNvPr>
          <p:cNvSpPr/>
          <p:nvPr/>
        </p:nvSpPr>
        <p:spPr>
          <a:xfrm>
            <a:off x="3086101" y="6284308"/>
            <a:ext cx="6617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C1444"/>
                </a:solidFill>
                <a:latin typeface="Garage Gothic FB" panose="02000508030000020003" pitchFamily="50" charset="0"/>
              </a:rPr>
              <a:t>Join us in Lent 2020: 26</a:t>
            </a:r>
            <a:r>
              <a:rPr lang="en-US" sz="2800" baseline="30000" dirty="0">
                <a:solidFill>
                  <a:srgbClr val="2C1444"/>
                </a:solidFill>
                <a:latin typeface="Garage Gothic FB" panose="02000508030000020003" pitchFamily="50" charset="0"/>
              </a:rPr>
              <a:t>th</a:t>
            </a:r>
            <a:r>
              <a:rPr lang="en-US" sz="2800" dirty="0">
                <a:solidFill>
                  <a:srgbClr val="2C1444"/>
                </a:solidFill>
                <a:latin typeface="Garage Gothic FB" panose="02000508030000020003" pitchFamily="50" charset="0"/>
              </a:rPr>
              <a:t> February- 9</a:t>
            </a:r>
            <a:r>
              <a:rPr lang="en-US" sz="2800" baseline="30000" dirty="0">
                <a:solidFill>
                  <a:srgbClr val="2C1444"/>
                </a:solidFill>
                <a:latin typeface="Garage Gothic FB" panose="02000508030000020003" pitchFamily="50" charset="0"/>
              </a:rPr>
              <a:t>th</a:t>
            </a:r>
            <a:r>
              <a:rPr lang="en-US" sz="2800" dirty="0">
                <a:solidFill>
                  <a:srgbClr val="2C1444"/>
                </a:solidFill>
                <a:latin typeface="Garage Gothic FB" panose="02000508030000020003" pitchFamily="50" charset="0"/>
              </a:rPr>
              <a:t> April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35E3CC-DA50-4C7A-A1B2-B57F5ADBD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8" t="3333" r="1484" b="4512"/>
          <a:stretch/>
        </p:blipFill>
        <p:spPr>
          <a:xfrm>
            <a:off x="215877" y="2141603"/>
            <a:ext cx="3772841" cy="36669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1841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37FDDD18-FE03-4548-8AE0-365301F25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" y="-1"/>
            <a:ext cx="12191978" cy="3020786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8BA25E7-77F7-4207-A776-E7669E4535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7215"/>
            <a:ext cx="12191978" cy="3020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8CC35E-8738-48AB-8DC4-23046358EA1B}"/>
              </a:ext>
            </a:extLst>
          </p:cNvPr>
          <p:cNvSpPr txBox="1"/>
          <p:nvPr/>
        </p:nvSpPr>
        <p:spPr>
          <a:xfrm>
            <a:off x="-413679" y="2324099"/>
            <a:ext cx="12605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59A22"/>
                </a:solidFill>
                <a:latin typeface="Garage Gothic FB" panose="02000508030000020003" pitchFamily="50" charset="0"/>
              </a:rPr>
              <a:t>Nominate a young person or peer for a  </a:t>
            </a:r>
            <a:br>
              <a:rPr lang="en-US" sz="5400" dirty="0">
                <a:solidFill>
                  <a:srgbClr val="F59A22"/>
                </a:solidFill>
                <a:latin typeface="Garage Gothic FB" panose="02000508030000020003" pitchFamily="50" charset="0"/>
              </a:rPr>
            </a:br>
            <a:r>
              <a:rPr lang="en-US" sz="5400" dirty="0">
                <a:solidFill>
                  <a:srgbClr val="F59A22"/>
                </a:solidFill>
                <a:latin typeface="Garage Gothic FB" panose="02000508030000020003" pitchFamily="50" charset="0"/>
              </a:rPr>
              <a:t>Celebrating Young People Award.</a:t>
            </a:r>
          </a:p>
        </p:txBody>
      </p:sp>
    </p:spTree>
    <p:extLst>
      <p:ext uri="{BB962C8B-B14F-4D97-AF65-F5344CB8AC3E}">
        <p14:creationId xmlns:p14="http://schemas.microsoft.com/office/powerpoint/2010/main" val="2258611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5168A-702D-4603-837D-53B669AF97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458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4086B7-E651-4FD8-A4C9-8F43FD9C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816"/>
            <a:ext cx="8871585" cy="1325563"/>
          </a:xfrm>
        </p:spPr>
        <p:txBody>
          <a:bodyPr>
            <a:normAutofit fontScale="90000"/>
          </a:bodyPr>
          <a:lstStyle/>
          <a:p>
            <a:r>
              <a:rPr lang="en-US" sz="7200" u="sng" dirty="0">
                <a:solidFill>
                  <a:srgbClr val="013449"/>
                </a:solidFill>
                <a:latin typeface="Garage Gothic FB" panose="02000508030000020003" pitchFamily="50" charset="0"/>
                <a:cs typeface="Arial" panose="020B0604020202020204" pitchFamily="34" charset="0"/>
              </a:rPr>
              <a:t>Exploring Social Justice…</a:t>
            </a:r>
            <a:endParaRPr lang="en-GB" sz="7200" u="sng" dirty="0">
              <a:solidFill>
                <a:srgbClr val="013449"/>
              </a:solidFill>
              <a:latin typeface="Garage Gothic FB" panose="02000508030000020003" pitchFamily="50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46AE9D-4728-4F7F-B0DE-FAC2DEB9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" y="1737001"/>
            <a:ext cx="10515600" cy="23479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400" dirty="0">
                <a:solidFill>
                  <a:srgbClr val="013449"/>
                </a:solidFill>
                <a:latin typeface="Garage Gothic FB" panose="02000508030000020003" pitchFamily="50" charset="0"/>
                <a:cs typeface="Arial" panose="020B0604020202020204" pitchFamily="34" charset="0"/>
              </a:rPr>
              <a:t>“Thus has the LORD of hosts said, ‘Dispense true justice and practice kindness and compassion each to his brother; and do not oppress the widow or the orphan, the stranger or the poor; and do not devise evil in your hearts against one another.’</a:t>
            </a:r>
          </a:p>
          <a:p>
            <a:pPr marL="0" indent="0" algn="ctr">
              <a:buNone/>
            </a:pPr>
            <a:r>
              <a:rPr lang="en-GB" sz="4400" dirty="0" err="1">
                <a:solidFill>
                  <a:srgbClr val="013449"/>
                </a:solidFill>
                <a:latin typeface="Garage Gothic FB" panose="02000508030000020003" pitchFamily="50" charset="0"/>
                <a:cs typeface="Arial" panose="020B0604020202020204" pitchFamily="34" charset="0"/>
              </a:rPr>
              <a:t>Zec</a:t>
            </a:r>
            <a:r>
              <a:rPr lang="en-GB" sz="4400" dirty="0">
                <a:solidFill>
                  <a:srgbClr val="013449"/>
                </a:solidFill>
                <a:latin typeface="Garage Gothic FB" panose="02000508030000020003" pitchFamily="50" charset="0"/>
                <a:cs typeface="Arial" panose="020B0604020202020204" pitchFamily="34" charset="0"/>
              </a:rPr>
              <a:t> 7:7-10</a:t>
            </a:r>
            <a:endParaRPr lang="en-GB" sz="4400" dirty="0">
              <a:solidFill>
                <a:srgbClr val="013449"/>
              </a:solidFill>
              <a:latin typeface="Garage Gothic FB" panose="0200050803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46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69466E1-FE74-4D0C-B748-0ABD8A3FF6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0993"/>
            <a:ext cx="12192000" cy="6845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F0AC71-7206-4604-B403-A5E10A16F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" t="3251" r="4474" b="4281"/>
          <a:stretch/>
        </p:blipFill>
        <p:spPr>
          <a:xfrm>
            <a:off x="9053799" y="2932709"/>
            <a:ext cx="1948343" cy="1981157"/>
          </a:xfrm>
          <a:prstGeom prst="ellipse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69500DD-E44F-43F1-BCDD-68027287359E}"/>
              </a:ext>
            </a:extLst>
          </p:cNvPr>
          <p:cNvSpPr/>
          <p:nvPr/>
        </p:nvSpPr>
        <p:spPr>
          <a:xfrm>
            <a:off x="0" y="101600"/>
            <a:ext cx="2952956" cy="3194501"/>
          </a:xfrm>
          <a:prstGeom prst="ellipse">
            <a:avLst/>
          </a:prstGeom>
          <a:solidFill>
            <a:srgbClr val="D4D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arage Gothic FB" panose="02000508030000020003" pitchFamily="50" charset="0"/>
              </a:rPr>
              <a:t>Please think about…</a:t>
            </a:r>
            <a:endParaRPr lang="en-GB" sz="6000" b="1" dirty="0">
              <a:solidFill>
                <a:schemeClr val="bg1"/>
              </a:solidFill>
              <a:latin typeface="Garage Gothic FB" panose="02000508030000020003" pitchFamily="50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995302-771E-4E22-B022-1D761FC2EE9B}"/>
              </a:ext>
            </a:extLst>
          </p:cNvPr>
          <p:cNvSpPr/>
          <p:nvPr/>
        </p:nvSpPr>
        <p:spPr>
          <a:xfrm>
            <a:off x="6697027" y="404231"/>
            <a:ext cx="220980" cy="203260"/>
          </a:xfrm>
          <a:prstGeom prst="ellipse">
            <a:avLst/>
          </a:prstGeom>
          <a:solidFill>
            <a:srgbClr val="B2C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303C50D-BF2A-4E7C-8D02-B545C648F81D}"/>
              </a:ext>
            </a:extLst>
          </p:cNvPr>
          <p:cNvSpPr/>
          <p:nvPr/>
        </p:nvSpPr>
        <p:spPr>
          <a:xfrm>
            <a:off x="8042505" y="-39644"/>
            <a:ext cx="3111121" cy="2659312"/>
          </a:xfrm>
          <a:prstGeom prst="ellipse">
            <a:avLst/>
          </a:prstGeom>
          <a:solidFill>
            <a:srgbClr val="B2C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ge Gothic FB" panose="02000508030000020003" pitchFamily="50" charset="0"/>
              </a:rPr>
              <a:t>Applying for a </a:t>
            </a:r>
            <a:r>
              <a:rPr lang="en-US" sz="4400" b="1" u="sng" dirty="0">
                <a:solidFill>
                  <a:schemeClr val="bg1"/>
                </a:solidFill>
                <a:latin typeface="Garage Gothic FB" panose="02000508030000020003" pitchFamily="50" charset="0"/>
              </a:rPr>
              <a:t>GRANT</a:t>
            </a:r>
            <a:endParaRPr lang="en-GB" sz="4400" b="1" u="sng" dirty="0">
              <a:solidFill>
                <a:schemeClr val="bg1"/>
              </a:solidFill>
              <a:latin typeface="Garage Gothic FB" panose="02000508030000020003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743EA2-5D86-48F0-80AB-7BC08EFDDDC4}"/>
              </a:ext>
            </a:extLst>
          </p:cNvPr>
          <p:cNvSpPr/>
          <p:nvPr/>
        </p:nvSpPr>
        <p:spPr>
          <a:xfrm>
            <a:off x="296805" y="3561900"/>
            <a:ext cx="3684280" cy="3266709"/>
          </a:xfrm>
          <a:prstGeom prst="ellipse">
            <a:avLst/>
          </a:prstGeom>
          <a:solidFill>
            <a:srgbClr val="789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arage Gothic FB" panose="02000508030000020003" pitchFamily="50" charset="0"/>
              </a:rPr>
              <a:t>Nominating young people for an </a:t>
            </a:r>
            <a:r>
              <a:rPr lang="en-US" sz="4000" b="1" u="sng" dirty="0">
                <a:solidFill>
                  <a:schemeClr val="bg1"/>
                </a:solidFill>
                <a:latin typeface="Garage Gothic FB" panose="02000508030000020003" pitchFamily="50" charset="0"/>
              </a:rPr>
              <a:t>AWARD</a:t>
            </a:r>
            <a:endParaRPr lang="en-GB" sz="4000" b="1" u="sng" dirty="0">
              <a:solidFill>
                <a:schemeClr val="bg1"/>
              </a:solidFill>
              <a:latin typeface="Garage Gothic FB" panose="02000508030000020003" pitchFamily="50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FD3863E-8F12-40C2-A0B8-BEF2E3EC094F}"/>
              </a:ext>
            </a:extLst>
          </p:cNvPr>
          <p:cNvSpPr/>
          <p:nvPr/>
        </p:nvSpPr>
        <p:spPr>
          <a:xfrm>
            <a:off x="258349" y="5271648"/>
            <a:ext cx="556260" cy="514350"/>
          </a:xfrm>
          <a:prstGeom prst="ellipse">
            <a:avLst/>
          </a:prstGeom>
          <a:solidFill>
            <a:srgbClr val="789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1D699F2-602A-464F-B80B-61F7A87F06F5}"/>
              </a:ext>
            </a:extLst>
          </p:cNvPr>
          <p:cNvSpPr/>
          <p:nvPr/>
        </p:nvSpPr>
        <p:spPr>
          <a:xfrm>
            <a:off x="8204292" y="6120764"/>
            <a:ext cx="556260" cy="514350"/>
          </a:xfrm>
          <a:prstGeom prst="ellipse">
            <a:avLst/>
          </a:prstGeom>
          <a:solidFill>
            <a:srgbClr val="789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28372972951_4e724e3575_z.jpg">
            <a:extLst>
              <a:ext uri="{FF2B5EF4-FFF2-40B4-BE49-F238E27FC236}">
                <a16:creationId xmlns:a16="http://schemas.microsoft.com/office/drawing/2014/main" id="{77C023D0-85C3-4FF3-BC8A-AC94E1850A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0838" y="4735026"/>
            <a:ext cx="2131966" cy="2093583"/>
          </a:xfrm>
          <a:prstGeom prst="ellipse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6C4F5D-39BB-4B6F-AA98-0FC3BE5D6C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5738" y="1290012"/>
            <a:ext cx="1660559" cy="1615066"/>
          </a:xfrm>
          <a:prstGeom prst="ellipse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C0448A3B-EB5C-4291-98B1-A526D4D9E960}"/>
              </a:ext>
            </a:extLst>
          </p:cNvPr>
          <p:cNvSpPr/>
          <p:nvPr/>
        </p:nvSpPr>
        <p:spPr>
          <a:xfrm>
            <a:off x="9654802" y="4237879"/>
            <a:ext cx="2560320" cy="2663190"/>
          </a:xfrm>
          <a:prstGeom prst="ellipse">
            <a:avLst/>
          </a:prstGeom>
          <a:solidFill>
            <a:srgbClr val="D4D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arage Gothic FB" panose="02000508030000020003" pitchFamily="50" charset="0"/>
              </a:rPr>
              <a:t>Joining </a:t>
            </a:r>
            <a:r>
              <a:rPr lang="en-US" sz="4400" b="1" u="sng" dirty="0">
                <a:solidFill>
                  <a:schemeClr val="bg1"/>
                </a:solidFill>
                <a:latin typeface="Garage Gothic FB" panose="02000508030000020003" pitchFamily="50" charset="0"/>
              </a:rPr>
              <a:t>SILENT</a:t>
            </a:r>
            <a:endParaRPr lang="en-GB" sz="4400" b="1" u="sng" dirty="0">
              <a:solidFill>
                <a:schemeClr val="bg1"/>
              </a:solidFill>
              <a:latin typeface="Garage Gothic FB" panose="02000508030000020003" pitchFamily="50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39421E-8826-4543-9932-89ABE3E57826}"/>
              </a:ext>
            </a:extLst>
          </p:cNvPr>
          <p:cNvSpPr/>
          <p:nvPr/>
        </p:nvSpPr>
        <p:spPr>
          <a:xfrm>
            <a:off x="2980443" y="339512"/>
            <a:ext cx="4196254" cy="4003683"/>
          </a:xfrm>
          <a:prstGeom prst="ellipse">
            <a:avLst/>
          </a:prstGeom>
          <a:solidFill>
            <a:srgbClr val="789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arage Gothic FB" panose="02000508030000020003" pitchFamily="50" charset="0"/>
              </a:rPr>
              <a:t>Pledging your minutes towards a social action project</a:t>
            </a:r>
            <a:endParaRPr lang="en-GB" sz="4000" b="1" u="sng" dirty="0">
              <a:solidFill>
                <a:schemeClr val="bg1"/>
              </a:solidFill>
              <a:latin typeface="Garage Gothic FB" panose="02000508030000020003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46248-AAE0-4BB9-B07D-18AEE71204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95" b="13059"/>
          <a:stretch/>
        </p:blipFill>
        <p:spPr>
          <a:xfrm>
            <a:off x="5898182" y="2840325"/>
            <a:ext cx="2862370" cy="30931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271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5168A-702D-4603-837D-53B669AF97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4580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127E92-1278-4D74-BC04-819D842A1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687" y="3545357"/>
            <a:ext cx="6715980" cy="28464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013449"/>
                </a:solidFill>
                <a:latin typeface="Garage Gothic FB" panose="02000508030000020003" pitchFamily="50" charset="0"/>
              </a:rPr>
              <a:t>millionminutes.org</a:t>
            </a:r>
          </a:p>
          <a:p>
            <a:pPr marL="3860800" indent="0">
              <a:buNone/>
            </a:pPr>
            <a:r>
              <a:rPr lang="en-US" sz="4800" b="1" dirty="0">
                <a:solidFill>
                  <a:srgbClr val="013449"/>
                </a:solidFill>
                <a:latin typeface="Garage Gothic FB" panose="02000508030000020003" pitchFamily="50" charset="0"/>
              </a:rPr>
              <a:t>/change</a:t>
            </a:r>
          </a:p>
          <a:p>
            <a:pPr marL="3860800" indent="0">
              <a:buNone/>
            </a:pPr>
            <a:r>
              <a:rPr lang="en-US" sz="4800" b="1" dirty="0">
                <a:solidFill>
                  <a:srgbClr val="013449"/>
                </a:solidFill>
                <a:latin typeface="Garage Gothic FB" panose="02000508030000020003" pitchFamily="50" charset="0"/>
              </a:rPr>
              <a:t>/grants</a:t>
            </a:r>
          </a:p>
          <a:p>
            <a:pPr marL="3860800" indent="0">
              <a:buNone/>
            </a:pPr>
            <a:r>
              <a:rPr lang="en-US" sz="4800" b="1" dirty="0">
                <a:solidFill>
                  <a:srgbClr val="013449"/>
                </a:solidFill>
                <a:latin typeface="Garage Gothic FB" panose="02000508030000020003" pitchFamily="50" charset="0"/>
              </a:rPr>
              <a:t>/awards</a:t>
            </a:r>
          </a:p>
          <a:p>
            <a:pPr marL="3860800" indent="0">
              <a:buNone/>
            </a:pPr>
            <a:r>
              <a:rPr lang="en-US" sz="4800" b="1" dirty="0">
                <a:solidFill>
                  <a:srgbClr val="013449"/>
                </a:solidFill>
                <a:latin typeface="Garage Gothic FB" panose="02000508030000020003" pitchFamily="50" charset="0"/>
              </a:rPr>
              <a:t>/silent</a:t>
            </a:r>
          </a:p>
          <a:p>
            <a:pPr marL="0" indent="0">
              <a:buNone/>
            </a:pPr>
            <a:endParaRPr lang="en-GB" sz="6000" dirty="0">
              <a:solidFill>
                <a:srgbClr val="013449"/>
              </a:solidFill>
              <a:latin typeface="Garage Gothic FB" panose="02000508030000020003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59720-DB80-4B52-AD61-9E41F517BC4B}"/>
              </a:ext>
            </a:extLst>
          </p:cNvPr>
          <p:cNvSpPr txBox="1"/>
          <p:nvPr/>
        </p:nvSpPr>
        <p:spPr>
          <a:xfrm>
            <a:off x="189487" y="1586993"/>
            <a:ext cx="4014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13449"/>
                </a:solidFill>
                <a:latin typeface="Garage Gothic FB" panose="02000508030000020003" pitchFamily="50" charset="0"/>
                <a:cs typeface="Arial" panose="020B0604020202020204" pitchFamily="34" charset="0"/>
              </a:rPr>
              <a:t>FIND US AT</a:t>
            </a:r>
            <a:r>
              <a:rPr lang="en-US" sz="6000" dirty="0">
                <a:solidFill>
                  <a:srgbClr val="013449"/>
                </a:solidFill>
                <a:latin typeface="Garage Gothic FB" panose="02000508030000020003" pitchFamily="50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A50CA4-137C-4C5A-944D-47E5D0925EB9}"/>
              </a:ext>
            </a:extLst>
          </p:cNvPr>
          <p:cNvSpPr/>
          <p:nvPr/>
        </p:nvSpPr>
        <p:spPr>
          <a:xfrm>
            <a:off x="10388600" y="4994392"/>
            <a:ext cx="1803400" cy="1977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C85EA-D261-4E6F-91E0-1FAB3A78BF11}"/>
              </a:ext>
            </a:extLst>
          </p:cNvPr>
          <p:cNvSpPr txBox="1"/>
          <p:nvPr/>
        </p:nvSpPr>
        <p:spPr>
          <a:xfrm>
            <a:off x="7235667" y="4329654"/>
            <a:ext cx="47404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13449"/>
                </a:solidFill>
                <a:latin typeface="Garage Gothic FB" panose="02000508030000020003" pitchFamily="50" charset="0"/>
              </a:rPr>
              <a:t>Twitter: </a:t>
            </a:r>
            <a:r>
              <a:rPr lang="en-US" sz="3200" b="1" dirty="0" err="1">
                <a:solidFill>
                  <a:srgbClr val="013449"/>
                </a:solidFill>
                <a:latin typeface="Garage Gothic FB" panose="02000508030000020003" pitchFamily="50" charset="0"/>
              </a:rPr>
              <a:t>Million_Minutes</a:t>
            </a:r>
            <a:endParaRPr lang="en-US" sz="3200" b="1" dirty="0">
              <a:solidFill>
                <a:srgbClr val="013449"/>
              </a:solidFill>
              <a:latin typeface="Garage Gothic FB" panose="02000508030000020003" pitchFamily="50" charset="0"/>
            </a:endParaRPr>
          </a:p>
          <a:p>
            <a:pPr algn="r"/>
            <a:r>
              <a:rPr lang="en-US" sz="3200" b="1" dirty="0">
                <a:solidFill>
                  <a:srgbClr val="013449"/>
                </a:solidFill>
                <a:latin typeface="Garage Gothic FB" panose="02000508030000020003" pitchFamily="50" charset="0"/>
              </a:rPr>
              <a:t>Facebook: </a:t>
            </a:r>
            <a:r>
              <a:rPr lang="en-US" sz="3200" b="1" dirty="0" err="1">
                <a:solidFill>
                  <a:srgbClr val="013449"/>
                </a:solidFill>
                <a:latin typeface="Garage Gothic FB" panose="02000508030000020003" pitchFamily="50" charset="0"/>
              </a:rPr>
              <a:t>millionminutes</a:t>
            </a:r>
            <a:endParaRPr lang="en-US" sz="3200" b="1" dirty="0">
              <a:solidFill>
                <a:srgbClr val="013449"/>
              </a:solidFill>
              <a:latin typeface="Garage Gothic FB" panose="02000508030000020003" pitchFamily="50" charset="0"/>
            </a:endParaRPr>
          </a:p>
          <a:p>
            <a:pPr algn="r"/>
            <a:r>
              <a:rPr lang="en-US" sz="3200" b="1" dirty="0">
                <a:solidFill>
                  <a:srgbClr val="013449"/>
                </a:solidFill>
                <a:latin typeface="Garage Gothic FB" panose="02000508030000020003" pitchFamily="50" charset="0"/>
              </a:rPr>
              <a:t>Instagram: @millionminutes11</a:t>
            </a:r>
          </a:p>
          <a:p>
            <a:pPr algn="r"/>
            <a:endParaRPr lang="en-US" sz="3200" dirty="0">
              <a:solidFill>
                <a:srgbClr val="013449"/>
              </a:solidFill>
              <a:latin typeface="Garage Gothic FB" panose="0200050803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03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>
            <a:extLst>
              <a:ext uri="{FF2B5EF4-FFF2-40B4-BE49-F238E27FC236}">
                <a16:creationId xmlns:a16="http://schemas.microsoft.com/office/drawing/2014/main" id="{F43F18F9-F8E8-4FAF-AED8-7858C00F8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5300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E2941328-295E-49CA-98FF-A970BCED0637}"/>
              </a:ext>
            </a:extLst>
          </p:cNvPr>
          <p:cNvSpPr/>
          <p:nvPr/>
        </p:nvSpPr>
        <p:spPr>
          <a:xfrm>
            <a:off x="7521994" y="2567551"/>
            <a:ext cx="220980" cy="203260"/>
          </a:xfrm>
          <a:prstGeom prst="ellipse">
            <a:avLst/>
          </a:prstGeom>
          <a:solidFill>
            <a:srgbClr val="789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D7CCBC1-9E4C-46C3-85EE-B9BD994E0EFE}"/>
              </a:ext>
            </a:extLst>
          </p:cNvPr>
          <p:cNvSpPr/>
          <p:nvPr/>
        </p:nvSpPr>
        <p:spPr>
          <a:xfrm>
            <a:off x="3679009" y="2452370"/>
            <a:ext cx="220980" cy="203260"/>
          </a:xfrm>
          <a:prstGeom prst="ellipse">
            <a:avLst/>
          </a:prstGeom>
          <a:solidFill>
            <a:srgbClr val="789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1176328-1C72-45AE-BECF-7FDBE216B5DB}"/>
              </a:ext>
            </a:extLst>
          </p:cNvPr>
          <p:cNvSpPr/>
          <p:nvPr/>
        </p:nvSpPr>
        <p:spPr>
          <a:xfrm>
            <a:off x="397328" y="3527865"/>
            <a:ext cx="556260" cy="514350"/>
          </a:xfrm>
          <a:prstGeom prst="ellipse">
            <a:avLst/>
          </a:prstGeom>
          <a:solidFill>
            <a:srgbClr val="789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DCC87C3-3F11-4551-8D55-F2EB214FAEF2}"/>
              </a:ext>
            </a:extLst>
          </p:cNvPr>
          <p:cNvSpPr/>
          <p:nvPr/>
        </p:nvSpPr>
        <p:spPr>
          <a:xfrm>
            <a:off x="10996748" y="3772646"/>
            <a:ext cx="556260" cy="514350"/>
          </a:xfrm>
          <a:prstGeom prst="ellipse">
            <a:avLst/>
          </a:prstGeom>
          <a:solidFill>
            <a:srgbClr val="789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9AFC13E-6766-4BD3-A05A-79556BD83DD0}"/>
              </a:ext>
            </a:extLst>
          </p:cNvPr>
          <p:cNvSpPr/>
          <p:nvPr/>
        </p:nvSpPr>
        <p:spPr>
          <a:xfrm>
            <a:off x="2263497" y="3940585"/>
            <a:ext cx="220980" cy="203260"/>
          </a:xfrm>
          <a:prstGeom prst="ellipse">
            <a:avLst/>
          </a:prstGeom>
          <a:solidFill>
            <a:srgbClr val="B2C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object 153">
            <a:extLst>
              <a:ext uri="{FF2B5EF4-FFF2-40B4-BE49-F238E27FC236}">
                <a16:creationId xmlns:a16="http://schemas.microsoft.com/office/drawing/2014/main" id="{32482A4B-7C66-4FC6-87E1-5876C8307202}"/>
              </a:ext>
            </a:extLst>
          </p:cNvPr>
          <p:cNvSpPr txBox="1">
            <a:spLocks/>
          </p:cNvSpPr>
          <p:nvPr/>
        </p:nvSpPr>
        <p:spPr>
          <a:xfrm>
            <a:off x="-158749" y="912007"/>
            <a:ext cx="11356305" cy="216706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131" marR="6052" indent="595396">
              <a:lnSpc>
                <a:spcPts val="5290"/>
              </a:lnSpc>
              <a:tabLst>
                <a:tab pos="1358744" algn="l"/>
                <a:tab pos="1901939" algn="l"/>
                <a:tab pos="5568127" algn="l"/>
              </a:tabLst>
            </a:pPr>
            <a:r>
              <a:rPr lang="en-GB" sz="8800" b="1" dirty="0">
                <a:solidFill>
                  <a:srgbClr val="789B3E"/>
                </a:solidFill>
                <a:latin typeface="Garage Gothic FB" panose="02000508030000020003" pitchFamily="50" charset="0"/>
              </a:rPr>
              <a:t>FRAMEWORK FOR</a:t>
            </a:r>
          </a:p>
          <a:p>
            <a:pPr marL="15131" marR="6052" indent="595396">
              <a:lnSpc>
                <a:spcPts val="5290"/>
              </a:lnSpc>
              <a:tabLst>
                <a:tab pos="1358744" algn="l"/>
                <a:tab pos="1901939" algn="l"/>
                <a:tab pos="5568127" algn="l"/>
              </a:tabLst>
            </a:pPr>
            <a:endParaRPr lang="en-GB" sz="8800" b="1" dirty="0">
              <a:solidFill>
                <a:srgbClr val="789B3E"/>
              </a:solidFill>
              <a:latin typeface="Garage Gothic FB" panose="02000508030000020003" pitchFamily="50" charset="0"/>
            </a:endParaRPr>
          </a:p>
          <a:p>
            <a:pPr marL="15131" marR="6052" indent="595396">
              <a:lnSpc>
                <a:spcPts val="5290"/>
              </a:lnSpc>
              <a:tabLst>
                <a:tab pos="1358744" algn="l"/>
                <a:tab pos="1901939" algn="l"/>
                <a:tab pos="5568127" algn="l"/>
              </a:tabLst>
            </a:pPr>
            <a:r>
              <a:rPr lang="en-GB" sz="8800" b="1" dirty="0">
                <a:solidFill>
                  <a:srgbClr val="789B3E"/>
                </a:solidFill>
                <a:latin typeface="Garage Gothic FB" panose="02000508030000020003" pitchFamily="50" charset="0"/>
              </a:rPr>
              <a:t> ACTION</a:t>
            </a:r>
          </a:p>
        </p:txBody>
      </p:sp>
      <p:sp>
        <p:nvSpPr>
          <p:cNvPr id="69" name="object 154">
            <a:extLst>
              <a:ext uri="{FF2B5EF4-FFF2-40B4-BE49-F238E27FC236}">
                <a16:creationId xmlns:a16="http://schemas.microsoft.com/office/drawing/2014/main" id="{4E0231BA-D72E-4552-8415-943B9777581C}"/>
              </a:ext>
            </a:extLst>
          </p:cNvPr>
          <p:cNvSpPr/>
          <p:nvPr/>
        </p:nvSpPr>
        <p:spPr>
          <a:xfrm>
            <a:off x="4130383" y="3096447"/>
            <a:ext cx="3741420" cy="1220826"/>
          </a:xfrm>
          <a:custGeom>
            <a:avLst/>
            <a:gdLst/>
            <a:ahLst/>
            <a:cxnLst/>
            <a:rect l="l" t="t" r="r" b="b"/>
            <a:pathLst>
              <a:path w="2806065" h="1218564">
                <a:moveTo>
                  <a:pt x="0" y="1218374"/>
                </a:moveTo>
                <a:lnTo>
                  <a:pt x="2805747" y="1218374"/>
                </a:lnTo>
                <a:lnTo>
                  <a:pt x="2805747" y="0"/>
                </a:lnTo>
                <a:lnTo>
                  <a:pt x="0" y="0"/>
                </a:lnTo>
                <a:lnTo>
                  <a:pt x="0" y="1218374"/>
                </a:lnTo>
                <a:close/>
              </a:path>
            </a:pathLst>
          </a:custGeom>
          <a:solidFill>
            <a:srgbClr val="B2C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55">
            <a:extLst>
              <a:ext uri="{FF2B5EF4-FFF2-40B4-BE49-F238E27FC236}">
                <a16:creationId xmlns:a16="http://schemas.microsoft.com/office/drawing/2014/main" id="{19486D5F-604C-4CB3-8A7D-DDBA4ABA503D}"/>
              </a:ext>
            </a:extLst>
          </p:cNvPr>
          <p:cNvSpPr/>
          <p:nvPr/>
        </p:nvSpPr>
        <p:spPr>
          <a:xfrm>
            <a:off x="581952" y="3096447"/>
            <a:ext cx="3549227" cy="1220826"/>
          </a:xfrm>
          <a:custGeom>
            <a:avLst/>
            <a:gdLst/>
            <a:ahLst/>
            <a:cxnLst/>
            <a:rect l="l" t="t" r="r" b="b"/>
            <a:pathLst>
              <a:path w="2661920" h="1218564">
                <a:moveTo>
                  <a:pt x="0" y="1218374"/>
                </a:moveTo>
                <a:lnTo>
                  <a:pt x="2661323" y="1218374"/>
                </a:lnTo>
                <a:lnTo>
                  <a:pt x="2661323" y="0"/>
                </a:lnTo>
                <a:lnTo>
                  <a:pt x="0" y="0"/>
                </a:lnTo>
                <a:lnTo>
                  <a:pt x="0" y="1218374"/>
                </a:lnTo>
                <a:close/>
              </a:path>
            </a:pathLst>
          </a:custGeom>
          <a:solidFill>
            <a:srgbClr val="789B3E"/>
          </a:solidFill>
        </p:spPr>
        <p:txBody>
          <a:bodyPr wrap="square" lIns="0" tIns="0" rIns="0" bIns="0" rtlCol="0"/>
          <a:lstStyle/>
          <a:p>
            <a:endParaRPr>
              <a:solidFill>
                <a:srgbClr val="789B3E"/>
              </a:solidFill>
            </a:endParaRPr>
          </a:p>
        </p:txBody>
      </p:sp>
      <p:sp>
        <p:nvSpPr>
          <p:cNvPr id="71" name="object 156">
            <a:extLst>
              <a:ext uri="{FF2B5EF4-FFF2-40B4-BE49-F238E27FC236}">
                <a16:creationId xmlns:a16="http://schemas.microsoft.com/office/drawing/2014/main" id="{3CCB5057-9886-4186-817D-09A4BBF9EA83}"/>
              </a:ext>
            </a:extLst>
          </p:cNvPr>
          <p:cNvSpPr/>
          <p:nvPr/>
        </p:nvSpPr>
        <p:spPr>
          <a:xfrm>
            <a:off x="7871379" y="3096447"/>
            <a:ext cx="3741420" cy="1220826"/>
          </a:xfrm>
          <a:custGeom>
            <a:avLst/>
            <a:gdLst/>
            <a:ahLst/>
            <a:cxnLst/>
            <a:rect l="l" t="t" r="r" b="b"/>
            <a:pathLst>
              <a:path w="2806065" h="1218564">
                <a:moveTo>
                  <a:pt x="0" y="1218374"/>
                </a:moveTo>
                <a:lnTo>
                  <a:pt x="2805747" y="1218374"/>
                </a:lnTo>
                <a:lnTo>
                  <a:pt x="2805747" y="0"/>
                </a:lnTo>
                <a:lnTo>
                  <a:pt x="0" y="0"/>
                </a:lnTo>
                <a:lnTo>
                  <a:pt x="0" y="1218374"/>
                </a:lnTo>
                <a:close/>
              </a:path>
            </a:pathLst>
          </a:custGeom>
          <a:solidFill>
            <a:srgbClr val="D4D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70">
            <a:extLst>
              <a:ext uri="{FF2B5EF4-FFF2-40B4-BE49-F238E27FC236}">
                <a16:creationId xmlns:a16="http://schemas.microsoft.com/office/drawing/2014/main" id="{76F432CE-BC66-499D-A961-C481C2F9EB4B}"/>
              </a:ext>
            </a:extLst>
          </p:cNvPr>
          <p:cNvSpPr/>
          <p:nvPr/>
        </p:nvSpPr>
        <p:spPr>
          <a:xfrm>
            <a:off x="3950817" y="3798599"/>
            <a:ext cx="674793" cy="518485"/>
          </a:xfrm>
          <a:custGeom>
            <a:avLst/>
            <a:gdLst/>
            <a:ahLst/>
            <a:cxnLst/>
            <a:rect l="l" t="t" r="r" b="b"/>
            <a:pathLst>
              <a:path w="506095" h="517525">
                <a:moveTo>
                  <a:pt x="123723" y="0"/>
                </a:moveTo>
                <a:lnTo>
                  <a:pt x="0" y="358292"/>
                </a:lnTo>
                <a:lnTo>
                  <a:pt x="123723" y="517525"/>
                </a:lnTo>
                <a:lnTo>
                  <a:pt x="505663" y="258762"/>
                </a:lnTo>
                <a:lnTo>
                  <a:pt x="123723" y="0"/>
                </a:lnTo>
                <a:close/>
              </a:path>
            </a:pathLst>
          </a:custGeom>
          <a:solidFill>
            <a:srgbClr val="789B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71">
            <a:extLst>
              <a:ext uri="{FF2B5EF4-FFF2-40B4-BE49-F238E27FC236}">
                <a16:creationId xmlns:a16="http://schemas.microsoft.com/office/drawing/2014/main" id="{C1E598AE-AFDC-4689-8397-A28E6C66DAE4}"/>
              </a:ext>
            </a:extLst>
          </p:cNvPr>
          <p:cNvSpPr/>
          <p:nvPr/>
        </p:nvSpPr>
        <p:spPr>
          <a:xfrm>
            <a:off x="7700948" y="3798599"/>
            <a:ext cx="674793" cy="518485"/>
          </a:xfrm>
          <a:custGeom>
            <a:avLst/>
            <a:gdLst/>
            <a:ahLst/>
            <a:cxnLst/>
            <a:rect l="l" t="t" r="r" b="b"/>
            <a:pathLst>
              <a:path w="506095" h="517525">
                <a:moveTo>
                  <a:pt x="123723" y="0"/>
                </a:moveTo>
                <a:lnTo>
                  <a:pt x="0" y="358292"/>
                </a:lnTo>
                <a:lnTo>
                  <a:pt x="123723" y="517525"/>
                </a:lnTo>
                <a:lnTo>
                  <a:pt x="505663" y="258762"/>
                </a:lnTo>
                <a:lnTo>
                  <a:pt x="123723" y="0"/>
                </a:lnTo>
                <a:close/>
              </a:path>
            </a:pathLst>
          </a:custGeom>
          <a:solidFill>
            <a:srgbClr val="B2C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172">
            <a:extLst>
              <a:ext uri="{FF2B5EF4-FFF2-40B4-BE49-F238E27FC236}">
                <a16:creationId xmlns:a16="http://schemas.microsoft.com/office/drawing/2014/main" id="{D2952CA9-764E-4ABB-BE02-28CEE6AEE236}"/>
              </a:ext>
            </a:extLst>
          </p:cNvPr>
          <p:cNvSpPr/>
          <p:nvPr/>
        </p:nvSpPr>
        <p:spPr>
          <a:xfrm>
            <a:off x="11537562" y="3274243"/>
            <a:ext cx="398780" cy="106878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73">
            <a:extLst>
              <a:ext uri="{FF2B5EF4-FFF2-40B4-BE49-F238E27FC236}">
                <a16:creationId xmlns:a16="http://schemas.microsoft.com/office/drawing/2014/main" id="{33712BFE-64CF-47B4-BA58-34EBF156BEDA}"/>
              </a:ext>
            </a:extLst>
          </p:cNvPr>
          <p:cNvSpPr/>
          <p:nvPr/>
        </p:nvSpPr>
        <p:spPr>
          <a:xfrm>
            <a:off x="11537562" y="3168632"/>
            <a:ext cx="398780" cy="106878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174">
            <a:extLst>
              <a:ext uri="{FF2B5EF4-FFF2-40B4-BE49-F238E27FC236}">
                <a16:creationId xmlns:a16="http://schemas.microsoft.com/office/drawing/2014/main" id="{EB512B42-9557-4072-82B2-A90279100046}"/>
              </a:ext>
            </a:extLst>
          </p:cNvPr>
          <p:cNvSpPr/>
          <p:nvPr/>
        </p:nvSpPr>
        <p:spPr>
          <a:xfrm>
            <a:off x="11537562" y="3061784"/>
            <a:ext cx="398780" cy="106878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175">
            <a:extLst>
              <a:ext uri="{FF2B5EF4-FFF2-40B4-BE49-F238E27FC236}">
                <a16:creationId xmlns:a16="http://schemas.microsoft.com/office/drawing/2014/main" id="{22BA57CE-51FA-4601-AA78-91D61A02A602}"/>
              </a:ext>
            </a:extLst>
          </p:cNvPr>
          <p:cNvSpPr/>
          <p:nvPr/>
        </p:nvSpPr>
        <p:spPr>
          <a:xfrm>
            <a:off x="11537562" y="3584533"/>
            <a:ext cx="398780" cy="106878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76">
            <a:extLst>
              <a:ext uri="{FF2B5EF4-FFF2-40B4-BE49-F238E27FC236}">
                <a16:creationId xmlns:a16="http://schemas.microsoft.com/office/drawing/2014/main" id="{AD88DC94-73B5-4070-A333-2A2E51F6FF6C}"/>
              </a:ext>
            </a:extLst>
          </p:cNvPr>
          <p:cNvSpPr/>
          <p:nvPr/>
        </p:nvSpPr>
        <p:spPr>
          <a:xfrm>
            <a:off x="11537562" y="3478914"/>
            <a:ext cx="398780" cy="106878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77">
            <a:extLst>
              <a:ext uri="{FF2B5EF4-FFF2-40B4-BE49-F238E27FC236}">
                <a16:creationId xmlns:a16="http://schemas.microsoft.com/office/drawing/2014/main" id="{DFC3A87E-2DF3-4472-B8C3-E7C3746E8D6D}"/>
              </a:ext>
            </a:extLst>
          </p:cNvPr>
          <p:cNvSpPr/>
          <p:nvPr/>
        </p:nvSpPr>
        <p:spPr>
          <a:xfrm>
            <a:off x="11537562" y="3381089"/>
            <a:ext cx="398780" cy="106878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78">
            <a:extLst>
              <a:ext uri="{FF2B5EF4-FFF2-40B4-BE49-F238E27FC236}">
                <a16:creationId xmlns:a16="http://schemas.microsoft.com/office/drawing/2014/main" id="{6CCB8D71-374E-4776-8999-6E51853837D3}"/>
              </a:ext>
            </a:extLst>
          </p:cNvPr>
          <p:cNvSpPr/>
          <p:nvPr/>
        </p:nvSpPr>
        <p:spPr>
          <a:xfrm>
            <a:off x="11539947" y="3894816"/>
            <a:ext cx="398780" cy="106878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79">
            <a:extLst>
              <a:ext uri="{FF2B5EF4-FFF2-40B4-BE49-F238E27FC236}">
                <a16:creationId xmlns:a16="http://schemas.microsoft.com/office/drawing/2014/main" id="{FC5620CD-50FE-4AF3-A3EB-AC7406B25304}"/>
              </a:ext>
            </a:extLst>
          </p:cNvPr>
          <p:cNvSpPr/>
          <p:nvPr/>
        </p:nvSpPr>
        <p:spPr>
          <a:xfrm>
            <a:off x="11539947" y="3789204"/>
            <a:ext cx="398780" cy="106878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80">
            <a:extLst>
              <a:ext uri="{FF2B5EF4-FFF2-40B4-BE49-F238E27FC236}">
                <a16:creationId xmlns:a16="http://schemas.microsoft.com/office/drawing/2014/main" id="{2FFA8508-9A94-4B84-B73D-AB91BC0B2901}"/>
              </a:ext>
            </a:extLst>
          </p:cNvPr>
          <p:cNvSpPr/>
          <p:nvPr/>
        </p:nvSpPr>
        <p:spPr>
          <a:xfrm>
            <a:off x="11539947" y="3691372"/>
            <a:ext cx="398780" cy="106878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81">
            <a:extLst>
              <a:ext uri="{FF2B5EF4-FFF2-40B4-BE49-F238E27FC236}">
                <a16:creationId xmlns:a16="http://schemas.microsoft.com/office/drawing/2014/main" id="{E4ED246E-00CA-4D9E-83B6-142990101797}"/>
              </a:ext>
            </a:extLst>
          </p:cNvPr>
          <p:cNvSpPr/>
          <p:nvPr/>
        </p:nvSpPr>
        <p:spPr>
          <a:xfrm>
            <a:off x="11539947" y="4209694"/>
            <a:ext cx="398780" cy="106878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82">
            <a:extLst>
              <a:ext uri="{FF2B5EF4-FFF2-40B4-BE49-F238E27FC236}">
                <a16:creationId xmlns:a16="http://schemas.microsoft.com/office/drawing/2014/main" id="{2594C42C-597D-4BFC-8B05-9CF47D91F846}"/>
              </a:ext>
            </a:extLst>
          </p:cNvPr>
          <p:cNvSpPr/>
          <p:nvPr/>
        </p:nvSpPr>
        <p:spPr>
          <a:xfrm>
            <a:off x="11539947" y="4104074"/>
            <a:ext cx="398780" cy="106878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183">
            <a:extLst>
              <a:ext uri="{FF2B5EF4-FFF2-40B4-BE49-F238E27FC236}">
                <a16:creationId xmlns:a16="http://schemas.microsoft.com/office/drawing/2014/main" id="{FA4DA932-7C09-4470-B251-1F1312DD9DD7}"/>
              </a:ext>
            </a:extLst>
          </p:cNvPr>
          <p:cNvSpPr/>
          <p:nvPr/>
        </p:nvSpPr>
        <p:spPr>
          <a:xfrm>
            <a:off x="11539947" y="4001662"/>
            <a:ext cx="398780" cy="106878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184">
            <a:extLst>
              <a:ext uri="{FF2B5EF4-FFF2-40B4-BE49-F238E27FC236}">
                <a16:creationId xmlns:a16="http://schemas.microsoft.com/office/drawing/2014/main" id="{264C277D-A1FE-4B88-9EDD-BAD33999107D}"/>
              </a:ext>
            </a:extLst>
          </p:cNvPr>
          <p:cNvSpPr/>
          <p:nvPr/>
        </p:nvSpPr>
        <p:spPr>
          <a:xfrm>
            <a:off x="11624687" y="3096446"/>
            <a:ext cx="622300" cy="1220190"/>
          </a:xfrm>
          <a:custGeom>
            <a:avLst/>
            <a:gdLst/>
            <a:ahLst/>
            <a:cxnLst/>
            <a:rect l="l" t="t" r="r" b="b"/>
            <a:pathLst>
              <a:path w="466725" h="1217929">
                <a:moveTo>
                  <a:pt x="0" y="1217828"/>
                </a:moveTo>
                <a:lnTo>
                  <a:pt x="466305" y="1217828"/>
                </a:lnTo>
                <a:lnTo>
                  <a:pt x="466305" y="0"/>
                </a:lnTo>
                <a:lnTo>
                  <a:pt x="0" y="0"/>
                </a:lnTo>
                <a:lnTo>
                  <a:pt x="0" y="1217828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185">
            <a:extLst>
              <a:ext uri="{FF2B5EF4-FFF2-40B4-BE49-F238E27FC236}">
                <a16:creationId xmlns:a16="http://schemas.microsoft.com/office/drawing/2014/main" id="{44909E2E-234F-4B55-9BD0-B2FAFA7DE433}"/>
              </a:ext>
            </a:extLst>
          </p:cNvPr>
          <p:cNvSpPr txBox="1"/>
          <p:nvPr/>
        </p:nvSpPr>
        <p:spPr>
          <a:xfrm>
            <a:off x="1694866" y="3110489"/>
            <a:ext cx="1522781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31"/>
            <a:r>
              <a:rPr sz="7200" b="1" u="sng" dirty="0">
                <a:solidFill>
                  <a:schemeClr val="bg1"/>
                </a:solidFill>
                <a:latin typeface="Garage Gothic FB" panose="02000508030000020003" pitchFamily="50" charset="0"/>
                <a:cs typeface="Arial"/>
              </a:rPr>
              <a:t>SEE</a:t>
            </a:r>
          </a:p>
        </p:txBody>
      </p:sp>
      <p:sp>
        <p:nvSpPr>
          <p:cNvPr id="88" name="object 186">
            <a:extLst>
              <a:ext uri="{FF2B5EF4-FFF2-40B4-BE49-F238E27FC236}">
                <a16:creationId xmlns:a16="http://schemas.microsoft.com/office/drawing/2014/main" id="{92165186-6E61-480E-AC39-E380DB1219AF}"/>
              </a:ext>
            </a:extLst>
          </p:cNvPr>
          <p:cNvSpPr txBox="1"/>
          <p:nvPr/>
        </p:nvSpPr>
        <p:spPr>
          <a:xfrm>
            <a:off x="5217614" y="3144042"/>
            <a:ext cx="242038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31"/>
            <a:r>
              <a:rPr sz="7200" b="1" spc="-208" dirty="0">
                <a:solidFill>
                  <a:srgbClr val="FFC000"/>
                </a:solidFill>
                <a:latin typeface="Garage Gothic FB" panose="02000508030000020003" pitchFamily="50" charset="0"/>
                <a:cs typeface="Arial"/>
              </a:rPr>
              <a:t>JUDGE</a:t>
            </a:r>
            <a:endParaRPr sz="7200" dirty="0">
              <a:solidFill>
                <a:srgbClr val="FFC000"/>
              </a:solidFill>
              <a:latin typeface="Garage Gothic FB" panose="02000508030000020003" pitchFamily="50" charset="0"/>
              <a:cs typeface="Arial"/>
            </a:endParaRPr>
          </a:p>
        </p:txBody>
      </p:sp>
      <p:sp>
        <p:nvSpPr>
          <p:cNvPr id="89" name="object 187">
            <a:extLst>
              <a:ext uri="{FF2B5EF4-FFF2-40B4-BE49-F238E27FC236}">
                <a16:creationId xmlns:a16="http://schemas.microsoft.com/office/drawing/2014/main" id="{0C2B8B52-A072-416B-8224-B262EA92FFBA}"/>
              </a:ext>
            </a:extLst>
          </p:cNvPr>
          <p:cNvSpPr txBox="1"/>
          <p:nvPr/>
        </p:nvSpPr>
        <p:spPr>
          <a:xfrm>
            <a:off x="9420749" y="3091143"/>
            <a:ext cx="1542877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31"/>
            <a:r>
              <a:rPr sz="7200" b="1" spc="-369" dirty="0">
                <a:solidFill>
                  <a:srgbClr val="FFFFFF"/>
                </a:solidFill>
                <a:latin typeface="Garage Gothic FB" panose="02000508030000020003" pitchFamily="50" charset="0"/>
                <a:cs typeface="Arial"/>
              </a:rPr>
              <a:t>A</a:t>
            </a:r>
            <a:r>
              <a:rPr sz="7200" b="1" spc="-185" dirty="0">
                <a:solidFill>
                  <a:srgbClr val="FFFFFF"/>
                </a:solidFill>
                <a:latin typeface="Garage Gothic FB" panose="02000508030000020003" pitchFamily="50" charset="0"/>
                <a:cs typeface="Arial"/>
              </a:rPr>
              <a:t>C</a:t>
            </a:r>
            <a:r>
              <a:rPr sz="7200" b="1" spc="-280" dirty="0">
                <a:solidFill>
                  <a:srgbClr val="FFFFFF"/>
                </a:solidFill>
                <a:latin typeface="Garage Gothic FB" panose="02000508030000020003" pitchFamily="50" charset="0"/>
                <a:cs typeface="Arial"/>
              </a:rPr>
              <a:t>T</a:t>
            </a:r>
            <a:endParaRPr sz="7200" dirty="0">
              <a:latin typeface="Garage Gothic FB" panose="02000508030000020003" pitchFamily="50" charset="0"/>
              <a:cs typeface="Arial"/>
            </a:endParaRPr>
          </a:p>
        </p:txBody>
      </p:sp>
      <p:sp>
        <p:nvSpPr>
          <p:cNvPr id="90" name="object 157">
            <a:extLst>
              <a:ext uri="{FF2B5EF4-FFF2-40B4-BE49-F238E27FC236}">
                <a16:creationId xmlns:a16="http://schemas.microsoft.com/office/drawing/2014/main" id="{53AFADF1-18A7-4BD5-B5C5-270675861B30}"/>
              </a:ext>
            </a:extLst>
          </p:cNvPr>
          <p:cNvSpPr/>
          <p:nvPr/>
        </p:nvSpPr>
        <p:spPr>
          <a:xfrm>
            <a:off x="270769" y="3997640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158">
            <a:extLst>
              <a:ext uri="{FF2B5EF4-FFF2-40B4-BE49-F238E27FC236}">
                <a16:creationId xmlns:a16="http://schemas.microsoft.com/office/drawing/2014/main" id="{E00E89E4-77D4-460A-8DEA-E659F0D7B7FB}"/>
              </a:ext>
            </a:extLst>
          </p:cNvPr>
          <p:cNvSpPr/>
          <p:nvPr/>
        </p:nvSpPr>
        <p:spPr>
          <a:xfrm>
            <a:off x="270769" y="4103297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159">
            <a:extLst>
              <a:ext uri="{FF2B5EF4-FFF2-40B4-BE49-F238E27FC236}">
                <a16:creationId xmlns:a16="http://schemas.microsoft.com/office/drawing/2014/main" id="{A5A2B160-95B3-4F56-809F-8042A88DA674}"/>
              </a:ext>
            </a:extLst>
          </p:cNvPr>
          <p:cNvSpPr/>
          <p:nvPr/>
        </p:nvSpPr>
        <p:spPr>
          <a:xfrm>
            <a:off x="270769" y="4210192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160">
            <a:extLst>
              <a:ext uri="{FF2B5EF4-FFF2-40B4-BE49-F238E27FC236}">
                <a16:creationId xmlns:a16="http://schemas.microsoft.com/office/drawing/2014/main" id="{CBCB4F64-47B3-4DF3-AD0A-FC606B7AF02A}"/>
              </a:ext>
            </a:extLst>
          </p:cNvPr>
          <p:cNvSpPr/>
          <p:nvPr/>
        </p:nvSpPr>
        <p:spPr>
          <a:xfrm>
            <a:off x="270769" y="3687214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161">
            <a:extLst>
              <a:ext uri="{FF2B5EF4-FFF2-40B4-BE49-F238E27FC236}">
                <a16:creationId xmlns:a16="http://schemas.microsoft.com/office/drawing/2014/main" id="{08050E50-E267-4938-B74E-C9C6AC658FE8}"/>
              </a:ext>
            </a:extLst>
          </p:cNvPr>
          <p:cNvSpPr/>
          <p:nvPr/>
        </p:nvSpPr>
        <p:spPr>
          <a:xfrm>
            <a:off x="270769" y="3792880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162">
            <a:extLst>
              <a:ext uri="{FF2B5EF4-FFF2-40B4-BE49-F238E27FC236}">
                <a16:creationId xmlns:a16="http://schemas.microsoft.com/office/drawing/2014/main" id="{B8566E74-1B1C-46C0-BE1C-CCACC9E8D451}"/>
              </a:ext>
            </a:extLst>
          </p:cNvPr>
          <p:cNvSpPr/>
          <p:nvPr/>
        </p:nvSpPr>
        <p:spPr>
          <a:xfrm>
            <a:off x="270769" y="3890747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163">
            <a:extLst>
              <a:ext uri="{FF2B5EF4-FFF2-40B4-BE49-F238E27FC236}">
                <a16:creationId xmlns:a16="http://schemas.microsoft.com/office/drawing/2014/main" id="{3D19AFE6-E344-4454-9C66-2FDC61560072}"/>
              </a:ext>
            </a:extLst>
          </p:cNvPr>
          <p:cNvSpPr/>
          <p:nvPr/>
        </p:nvSpPr>
        <p:spPr>
          <a:xfrm>
            <a:off x="268382" y="3376799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164">
            <a:extLst>
              <a:ext uri="{FF2B5EF4-FFF2-40B4-BE49-F238E27FC236}">
                <a16:creationId xmlns:a16="http://schemas.microsoft.com/office/drawing/2014/main" id="{603A42B9-34AA-403F-AA7C-77C56CC32546}"/>
              </a:ext>
            </a:extLst>
          </p:cNvPr>
          <p:cNvSpPr/>
          <p:nvPr/>
        </p:nvSpPr>
        <p:spPr>
          <a:xfrm>
            <a:off x="268382" y="3482455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165">
            <a:extLst>
              <a:ext uri="{FF2B5EF4-FFF2-40B4-BE49-F238E27FC236}">
                <a16:creationId xmlns:a16="http://schemas.microsoft.com/office/drawing/2014/main" id="{6BF16B9F-675F-43FB-AAAA-13EE68563E2C}"/>
              </a:ext>
            </a:extLst>
          </p:cNvPr>
          <p:cNvSpPr/>
          <p:nvPr/>
        </p:nvSpPr>
        <p:spPr>
          <a:xfrm>
            <a:off x="268382" y="3580329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66">
            <a:extLst>
              <a:ext uri="{FF2B5EF4-FFF2-40B4-BE49-F238E27FC236}">
                <a16:creationId xmlns:a16="http://schemas.microsoft.com/office/drawing/2014/main" id="{473123C3-C4FB-4BA6-9B96-29E9DC893B82}"/>
              </a:ext>
            </a:extLst>
          </p:cNvPr>
          <p:cNvSpPr/>
          <p:nvPr/>
        </p:nvSpPr>
        <p:spPr>
          <a:xfrm>
            <a:off x="268382" y="3061782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67">
            <a:extLst>
              <a:ext uri="{FF2B5EF4-FFF2-40B4-BE49-F238E27FC236}">
                <a16:creationId xmlns:a16="http://schemas.microsoft.com/office/drawing/2014/main" id="{EAB9961B-90BA-4077-9A11-CDF4ADE3B9A4}"/>
              </a:ext>
            </a:extLst>
          </p:cNvPr>
          <p:cNvSpPr/>
          <p:nvPr/>
        </p:nvSpPr>
        <p:spPr>
          <a:xfrm>
            <a:off x="268382" y="3167447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68">
            <a:extLst>
              <a:ext uri="{FF2B5EF4-FFF2-40B4-BE49-F238E27FC236}">
                <a16:creationId xmlns:a16="http://schemas.microsoft.com/office/drawing/2014/main" id="{9BC9CA9C-EB63-4EB2-95F6-5FA2B5013E45}"/>
              </a:ext>
            </a:extLst>
          </p:cNvPr>
          <p:cNvSpPr/>
          <p:nvPr/>
        </p:nvSpPr>
        <p:spPr>
          <a:xfrm>
            <a:off x="268382" y="3269905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69">
            <a:extLst>
              <a:ext uri="{FF2B5EF4-FFF2-40B4-BE49-F238E27FC236}">
                <a16:creationId xmlns:a16="http://schemas.microsoft.com/office/drawing/2014/main" id="{0E13EF17-4AAF-41C1-9285-210232AAEECB}"/>
              </a:ext>
            </a:extLst>
          </p:cNvPr>
          <p:cNvSpPr/>
          <p:nvPr/>
        </p:nvSpPr>
        <p:spPr>
          <a:xfrm rot="10800000">
            <a:off x="11761460" y="3096408"/>
            <a:ext cx="732183" cy="1220826"/>
          </a:xfrm>
          <a:custGeom>
            <a:avLst/>
            <a:gdLst/>
            <a:ahLst/>
            <a:cxnLst/>
            <a:rect l="l" t="t" r="r" b="b"/>
            <a:pathLst>
              <a:path w="396240" h="1218564">
                <a:moveTo>
                  <a:pt x="0" y="1218374"/>
                </a:moveTo>
                <a:lnTo>
                  <a:pt x="395643" y="1218374"/>
                </a:lnTo>
                <a:lnTo>
                  <a:pt x="395643" y="0"/>
                </a:lnTo>
                <a:lnTo>
                  <a:pt x="0" y="0"/>
                </a:lnTo>
                <a:lnTo>
                  <a:pt x="0" y="1218374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57">
            <a:extLst>
              <a:ext uri="{FF2B5EF4-FFF2-40B4-BE49-F238E27FC236}">
                <a16:creationId xmlns:a16="http://schemas.microsoft.com/office/drawing/2014/main" id="{D0520FD4-89E5-455D-8926-F343D1607CC3}"/>
              </a:ext>
            </a:extLst>
          </p:cNvPr>
          <p:cNvSpPr/>
          <p:nvPr/>
        </p:nvSpPr>
        <p:spPr>
          <a:xfrm rot="10800000">
            <a:off x="11471760" y="4032860"/>
            <a:ext cx="398780" cy="11012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58">
            <a:extLst>
              <a:ext uri="{FF2B5EF4-FFF2-40B4-BE49-F238E27FC236}">
                <a16:creationId xmlns:a16="http://schemas.microsoft.com/office/drawing/2014/main" id="{E4415CA4-B106-4A78-B986-EC19262D1A0A}"/>
              </a:ext>
            </a:extLst>
          </p:cNvPr>
          <p:cNvSpPr/>
          <p:nvPr/>
        </p:nvSpPr>
        <p:spPr>
          <a:xfrm rot="10800000">
            <a:off x="11471760" y="4138518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59">
            <a:extLst>
              <a:ext uri="{FF2B5EF4-FFF2-40B4-BE49-F238E27FC236}">
                <a16:creationId xmlns:a16="http://schemas.microsoft.com/office/drawing/2014/main" id="{314E2A02-D17F-4FBE-BC89-5E43A7AB054B}"/>
              </a:ext>
            </a:extLst>
          </p:cNvPr>
          <p:cNvSpPr/>
          <p:nvPr/>
        </p:nvSpPr>
        <p:spPr>
          <a:xfrm rot="10800000">
            <a:off x="11471760" y="4240228"/>
            <a:ext cx="398780" cy="71878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60">
            <a:extLst>
              <a:ext uri="{FF2B5EF4-FFF2-40B4-BE49-F238E27FC236}">
                <a16:creationId xmlns:a16="http://schemas.microsoft.com/office/drawing/2014/main" id="{8FC0AFD2-E7BB-4677-94DE-2E86A0B85F3B}"/>
              </a:ext>
            </a:extLst>
          </p:cNvPr>
          <p:cNvSpPr/>
          <p:nvPr/>
        </p:nvSpPr>
        <p:spPr>
          <a:xfrm rot="10800000">
            <a:off x="11471760" y="3722435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61">
            <a:extLst>
              <a:ext uri="{FF2B5EF4-FFF2-40B4-BE49-F238E27FC236}">
                <a16:creationId xmlns:a16="http://schemas.microsoft.com/office/drawing/2014/main" id="{EF213432-9A3E-43F3-BE4F-B0133540AAFB}"/>
              </a:ext>
            </a:extLst>
          </p:cNvPr>
          <p:cNvSpPr/>
          <p:nvPr/>
        </p:nvSpPr>
        <p:spPr>
          <a:xfrm rot="10800000">
            <a:off x="11471760" y="3828101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62">
            <a:extLst>
              <a:ext uri="{FF2B5EF4-FFF2-40B4-BE49-F238E27FC236}">
                <a16:creationId xmlns:a16="http://schemas.microsoft.com/office/drawing/2014/main" id="{660B7C6B-D452-4A8F-B6D4-A01E13C204EA}"/>
              </a:ext>
            </a:extLst>
          </p:cNvPr>
          <p:cNvSpPr/>
          <p:nvPr/>
        </p:nvSpPr>
        <p:spPr>
          <a:xfrm rot="10800000">
            <a:off x="11471760" y="3925968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63">
            <a:extLst>
              <a:ext uri="{FF2B5EF4-FFF2-40B4-BE49-F238E27FC236}">
                <a16:creationId xmlns:a16="http://schemas.microsoft.com/office/drawing/2014/main" id="{476D0733-8247-4B6A-B687-64EC3DEC7657}"/>
              </a:ext>
            </a:extLst>
          </p:cNvPr>
          <p:cNvSpPr/>
          <p:nvPr/>
        </p:nvSpPr>
        <p:spPr>
          <a:xfrm rot="10800000">
            <a:off x="11469373" y="3412020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64">
            <a:extLst>
              <a:ext uri="{FF2B5EF4-FFF2-40B4-BE49-F238E27FC236}">
                <a16:creationId xmlns:a16="http://schemas.microsoft.com/office/drawing/2014/main" id="{6C1D6ACC-1969-4F90-9479-AE1A2B0BCF6A}"/>
              </a:ext>
            </a:extLst>
          </p:cNvPr>
          <p:cNvSpPr/>
          <p:nvPr/>
        </p:nvSpPr>
        <p:spPr>
          <a:xfrm rot="10800000">
            <a:off x="11469373" y="3517676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65">
            <a:extLst>
              <a:ext uri="{FF2B5EF4-FFF2-40B4-BE49-F238E27FC236}">
                <a16:creationId xmlns:a16="http://schemas.microsoft.com/office/drawing/2014/main" id="{205FF7B3-D423-4BDB-9DE3-4454D17210BE}"/>
              </a:ext>
            </a:extLst>
          </p:cNvPr>
          <p:cNvSpPr/>
          <p:nvPr/>
        </p:nvSpPr>
        <p:spPr>
          <a:xfrm rot="10800000">
            <a:off x="11469373" y="3615549"/>
            <a:ext cx="398780" cy="112019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66">
            <a:extLst>
              <a:ext uri="{FF2B5EF4-FFF2-40B4-BE49-F238E27FC236}">
                <a16:creationId xmlns:a16="http://schemas.microsoft.com/office/drawing/2014/main" id="{C5880E12-9C98-409A-8A08-CF41B95C6769}"/>
              </a:ext>
            </a:extLst>
          </p:cNvPr>
          <p:cNvSpPr/>
          <p:nvPr/>
        </p:nvSpPr>
        <p:spPr>
          <a:xfrm rot="10800000">
            <a:off x="11469373" y="3097003"/>
            <a:ext cx="398780" cy="107513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67">
            <a:extLst>
              <a:ext uri="{FF2B5EF4-FFF2-40B4-BE49-F238E27FC236}">
                <a16:creationId xmlns:a16="http://schemas.microsoft.com/office/drawing/2014/main" id="{F03B7E6D-56B6-492E-9E3F-B417647E1B36}"/>
              </a:ext>
            </a:extLst>
          </p:cNvPr>
          <p:cNvSpPr/>
          <p:nvPr/>
        </p:nvSpPr>
        <p:spPr>
          <a:xfrm rot="10800000">
            <a:off x="11469373" y="3193021"/>
            <a:ext cx="398780" cy="117160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68">
            <a:extLst>
              <a:ext uri="{FF2B5EF4-FFF2-40B4-BE49-F238E27FC236}">
                <a16:creationId xmlns:a16="http://schemas.microsoft.com/office/drawing/2014/main" id="{4667131C-A774-4B58-96BB-18A34CC0CE68}"/>
              </a:ext>
            </a:extLst>
          </p:cNvPr>
          <p:cNvSpPr/>
          <p:nvPr/>
        </p:nvSpPr>
        <p:spPr>
          <a:xfrm rot="10800000">
            <a:off x="11469373" y="3305125"/>
            <a:ext cx="398780" cy="112017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88">
            <a:extLst>
              <a:ext uri="{FF2B5EF4-FFF2-40B4-BE49-F238E27FC236}">
                <a16:creationId xmlns:a16="http://schemas.microsoft.com/office/drawing/2014/main" id="{90C3F75B-4608-4194-B222-0D3EB5701CE0}"/>
              </a:ext>
            </a:extLst>
          </p:cNvPr>
          <p:cNvSpPr/>
          <p:nvPr/>
        </p:nvSpPr>
        <p:spPr>
          <a:xfrm>
            <a:off x="54428" y="2988220"/>
            <a:ext cx="12192000" cy="108786"/>
          </a:xfrm>
          <a:custGeom>
            <a:avLst/>
            <a:gdLst/>
            <a:ahLst/>
            <a:cxnLst/>
            <a:rect l="l" t="t" r="r" b="b"/>
            <a:pathLst>
              <a:path w="9144000" h="108585">
                <a:moveTo>
                  <a:pt x="0" y="108026"/>
                </a:moveTo>
                <a:lnTo>
                  <a:pt x="9144000" y="108026"/>
                </a:lnTo>
                <a:lnTo>
                  <a:pt x="9144000" y="0"/>
                </a:lnTo>
                <a:lnTo>
                  <a:pt x="0" y="0"/>
                </a:lnTo>
                <a:lnTo>
                  <a:pt x="0" y="1080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69">
            <a:extLst>
              <a:ext uri="{FF2B5EF4-FFF2-40B4-BE49-F238E27FC236}">
                <a16:creationId xmlns:a16="http://schemas.microsoft.com/office/drawing/2014/main" id="{06996572-5EB2-4B0E-84B0-6222F9ED7B63}"/>
              </a:ext>
            </a:extLst>
          </p:cNvPr>
          <p:cNvSpPr/>
          <p:nvPr/>
        </p:nvSpPr>
        <p:spPr>
          <a:xfrm rot="10800000">
            <a:off x="-247318" y="3096407"/>
            <a:ext cx="732183" cy="1201219"/>
          </a:xfrm>
          <a:custGeom>
            <a:avLst/>
            <a:gdLst/>
            <a:ahLst/>
            <a:cxnLst/>
            <a:rect l="l" t="t" r="r" b="b"/>
            <a:pathLst>
              <a:path w="396240" h="1218564">
                <a:moveTo>
                  <a:pt x="0" y="1218374"/>
                </a:moveTo>
                <a:lnTo>
                  <a:pt x="395643" y="1218374"/>
                </a:lnTo>
                <a:lnTo>
                  <a:pt x="395643" y="0"/>
                </a:lnTo>
                <a:lnTo>
                  <a:pt x="0" y="0"/>
                </a:lnTo>
                <a:lnTo>
                  <a:pt x="0" y="1218374"/>
                </a:lnTo>
                <a:close/>
              </a:path>
            </a:pathLst>
          </a:custGeom>
          <a:solidFill>
            <a:srgbClr val="0636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88">
            <a:extLst>
              <a:ext uri="{FF2B5EF4-FFF2-40B4-BE49-F238E27FC236}">
                <a16:creationId xmlns:a16="http://schemas.microsoft.com/office/drawing/2014/main" id="{AF39B3BB-09DB-44C0-AB97-45D42E6D6141}"/>
              </a:ext>
            </a:extLst>
          </p:cNvPr>
          <p:cNvSpPr/>
          <p:nvPr/>
        </p:nvSpPr>
        <p:spPr>
          <a:xfrm>
            <a:off x="172538" y="4293124"/>
            <a:ext cx="12192000" cy="108786"/>
          </a:xfrm>
          <a:custGeom>
            <a:avLst/>
            <a:gdLst/>
            <a:ahLst/>
            <a:cxnLst/>
            <a:rect l="l" t="t" r="r" b="b"/>
            <a:pathLst>
              <a:path w="9144000" h="108585">
                <a:moveTo>
                  <a:pt x="0" y="108026"/>
                </a:moveTo>
                <a:lnTo>
                  <a:pt x="9144000" y="108026"/>
                </a:lnTo>
                <a:lnTo>
                  <a:pt x="9144000" y="0"/>
                </a:lnTo>
                <a:lnTo>
                  <a:pt x="0" y="0"/>
                </a:lnTo>
                <a:lnTo>
                  <a:pt x="0" y="1080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86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2C785E-B5D7-4DE8-A40D-A54D1D6CCD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5300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3ABF4747-F0DF-448B-92BE-47D511F262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0548" y="1050703"/>
            <a:ext cx="6187440" cy="41410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F6A6DB-6E70-41F6-9831-9017E6776A68}"/>
              </a:ext>
            </a:extLst>
          </p:cNvPr>
          <p:cNvSpPr txBox="1">
            <a:spLocks/>
          </p:cNvSpPr>
          <p:nvPr/>
        </p:nvSpPr>
        <p:spPr>
          <a:xfrm>
            <a:off x="1078352" y="1610473"/>
            <a:ext cx="3669161" cy="27600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What is Catholic Social Teaching?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9585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3A027A-BB6B-4B70-B770-FB7F4E28FD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5300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517733B-D8E1-4059-BB18-48D74FDDBF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195" y="523549"/>
            <a:ext cx="10344150" cy="53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9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2D71D6-9FD5-4C31-A1A4-FEA6453D7D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319"/>
            <a:ext cx="12192000" cy="6845300"/>
          </a:xfrm>
          <a:prstGeom prst="rect">
            <a:avLst/>
          </a:prstGeom>
        </p:spPr>
      </p:pic>
      <p:sp>
        <p:nvSpPr>
          <p:cNvPr id="3" name="object 150">
            <a:extLst>
              <a:ext uri="{FF2B5EF4-FFF2-40B4-BE49-F238E27FC236}">
                <a16:creationId xmlns:a16="http://schemas.microsoft.com/office/drawing/2014/main" id="{0CAB35C0-C81A-4489-9ED7-3D7D95DC1D88}"/>
              </a:ext>
            </a:extLst>
          </p:cNvPr>
          <p:cNvSpPr txBox="1"/>
          <p:nvPr/>
        </p:nvSpPr>
        <p:spPr>
          <a:xfrm>
            <a:off x="1014999" y="2930647"/>
            <a:ext cx="10378826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lang="en-US" sz="4000" spc="-12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- </a:t>
            </a:r>
            <a:r>
              <a:rPr sz="4000" spc="-12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A</a:t>
            </a:r>
            <a:r>
              <a:rPr sz="4000" spc="-15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sz="4000" spc="-2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reflection</a:t>
            </a:r>
            <a:r>
              <a:rPr sz="4000" spc="-15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sz="4000" spc="-1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on</a:t>
            </a:r>
            <a:r>
              <a:rPr sz="4000" spc="-15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sz="4000" spc="-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the</a:t>
            </a:r>
            <a:r>
              <a:rPr sz="4000" spc="-15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sz="4000" spc="-12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message</a:t>
            </a:r>
            <a:r>
              <a:rPr sz="4000" spc="-15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sz="4000" spc="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of</a:t>
            </a:r>
            <a:r>
              <a:rPr sz="4000" spc="-15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sz="4000" spc="-18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Jesus</a:t>
            </a:r>
            <a:br>
              <a:rPr lang="en-US" sz="400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</a:br>
            <a:r>
              <a:rPr lang="en-US" sz="400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-I</a:t>
            </a:r>
            <a:r>
              <a:rPr sz="4000" spc="-2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nformed</a:t>
            </a:r>
            <a:r>
              <a:rPr sz="4000" spc="-15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sz="4000" spc="-3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by</a:t>
            </a:r>
            <a:r>
              <a:rPr sz="4000" spc="-15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sz="4000" spc="-5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Scripture</a:t>
            </a:r>
            <a:r>
              <a:rPr sz="4000" spc="-15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sz="4000" spc="-5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and</a:t>
            </a:r>
            <a:r>
              <a:rPr sz="4000" spc="-15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sz="4000" spc="-8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Church</a:t>
            </a:r>
            <a:r>
              <a:rPr sz="4000" spc="-24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lang="en-GB" sz="4000" spc="-4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tradition</a:t>
            </a:r>
            <a:r>
              <a:rPr sz="4000" spc="-4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 </a:t>
            </a:r>
            <a:br>
              <a:rPr lang="en-US" sz="4000" spc="-4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</a:br>
            <a:r>
              <a:rPr lang="en-US" sz="4000" spc="-4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-</a:t>
            </a:r>
            <a:r>
              <a:rPr sz="4000" spc="-7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Principles </a:t>
            </a:r>
            <a:r>
              <a:rPr sz="4000" spc="-1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for</a:t>
            </a:r>
            <a:r>
              <a:rPr sz="4000" spc="-24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sz="4000" spc="-5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guidance</a:t>
            </a:r>
            <a:br>
              <a:rPr lang="en-US" sz="4000" spc="-5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</a:br>
            <a:r>
              <a:rPr lang="en-US" sz="4000" spc="-5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-</a:t>
            </a:r>
            <a:r>
              <a:rPr sz="4000" spc="-6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Criteria </a:t>
            </a:r>
            <a:r>
              <a:rPr sz="4000" spc="-1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for</a:t>
            </a:r>
            <a:r>
              <a:rPr sz="4000" spc="-30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sz="4000" spc="-1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judgement  </a:t>
            </a:r>
            <a:br>
              <a:rPr lang="en-GB" sz="4000" spc="-1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</a:br>
            <a:r>
              <a:rPr lang="en-GB" sz="4000" spc="-1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-</a:t>
            </a:r>
            <a:r>
              <a:rPr sz="4000" spc="-6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Directives </a:t>
            </a:r>
            <a:r>
              <a:rPr sz="4000" spc="-10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for</a:t>
            </a:r>
            <a:r>
              <a:rPr sz="4000" spc="-27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 </a:t>
            </a:r>
            <a:r>
              <a:rPr sz="4000" spc="-25" dirty="0">
                <a:solidFill>
                  <a:srgbClr val="789B3E"/>
                </a:solidFill>
                <a:latin typeface="Garage Gothic FB" panose="02000508030000020003" pitchFamily="50" charset="0"/>
                <a:cs typeface="Arial"/>
              </a:rPr>
              <a:t>action</a:t>
            </a:r>
            <a:endParaRPr sz="4000" dirty="0">
              <a:solidFill>
                <a:srgbClr val="789B3E"/>
              </a:solidFill>
              <a:latin typeface="Garage Gothic FB" panose="02000508030000020003" pitchFamily="50" charset="0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D6C0B0-51D1-4BE9-AE9B-5DAB1F5C217E}"/>
              </a:ext>
            </a:extLst>
          </p:cNvPr>
          <p:cNvSpPr txBox="1"/>
          <p:nvPr/>
        </p:nvSpPr>
        <p:spPr>
          <a:xfrm rot="350296">
            <a:off x="7751268" y="2067585"/>
            <a:ext cx="2051539" cy="3139321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Letter</a:t>
            </a:r>
          </a:p>
          <a:p>
            <a:r>
              <a:rPr lang="en-US" sz="4000" b="1" dirty="0">
                <a:solidFill>
                  <a:srgbClr val="000000"/>
                </a:solidFill>
              </a:rPr>
              <a:t>~~~~~~</a:t>
            </a:r>
          </a:p>
          <a:p>
            <a:r>
              <a:rPr lang="en-US" sz="4000" b="1" dirty="0">
                <a:solidFill>
                  <a:srgbClr val="000000"/>
                </a:solidFill>
              </a:rPr>
              <a:t>~~~~~~</a:t>
            </a:r>
          </a:p>
          <a:p>
            <a:r>
              <a:rPr lang="en-US" sz="4000" b="1" dirty="0">
                <a:solidFill>
                  <a:srgbClr val="000000"/>
                </a:solidFill>
              </a:rPr>
              <a:t>~~~~~~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Love from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cs typeface="Calibri"/>
              </a:rPr>
              <a:t>Cardinal Nichols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5FA7C-F859-45EC-AAB3-3F5E7C159027}"/>
              </a:ext>
            </a:extLst>
          </p:cNvPr>
          <p:cNvSpPr txBox="1"/>
          <p:nvPr/>
        </p:nvSpPr>
        <p:spPr>
          <a:xfrm rot="532615">
            <a:off x="9828316" y="1993705"/>
            <a:ext cx="2051539" cy="317009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Letter</a:t>
            </a:r>
          </a:p>
          <a:p>
            <a:r>
              <a:rPr lang="en-US" sz="4000" b="1" dirty="0">
                <a:solidFill>
                  <a:srgbClr val="000000"/>
                </a:solidFill>
              </a:rPr>
              <a:t>~~~~~~</a:t>
            </a:r>
          </a:p>
          <a:p>
            <a:r>
              <a:rPr lang="en-US" sz="4000" b="1" dirty="0">
                <a:solidFill>
                  <a:srgbClr val="000000"/>
                </a:solidFill>
              </a:rPr>
              <a:t>~~~~~~</a:t>
            </a:r>
          </a:p>
          <a:p>
            <a:r>
              <a:rPr lang="en-US" sz="4000" b="1" dirty="0">
                <a:solidFill>
                  <a:srgbClr val="000000"/>
                </a:solidFill>
              </a:rPr>
              <a:t>~~~~~~</a:t>
            </a:r>
          </a:p>
          <a:p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FA81D-9CA4-4713-B850-C9B1223D919A}"/>
              </a:ext>
            </a:extLst>
          </p:cNvPr>
          <p:cNvSpPr txBox="1"/>
          <p:nvPr/>
        </p:nvSpPr>
        <p:spPr>
          <a:xfrm rot="20755152">
            <a:off x="9141800" y="2853703"/>
            <a:ext cx="1887263" cy="3231654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Letter</a:t>
            </a:r>
          </a:p>
          <a:p>
            <a:r>
              <a:rPr lang="en-US" sz="4000" b="1" dirty="0">
                <a:solidFill>
                  <a:srgbClr val="000000"/>
                </a:solidFill>
              </a:rPr>
              <a:t>~~~~~~</a:t>
            </a:r>
          </a:p>
          <a:p>
            <a:r>
              <a:rPr lang="en-US" sz="4000" b="1" dirty="0">
                <a:solidFill>
                  <a:srgbClr val="000000"/>
                </a:solidFill>
              </a:rPr>
              <a:t>~~~~~~</a:t>
            </a:r>
          </a:p>
          <a:p>
            <a:r>
              <a:rPr lang="en-US" sz="4000" b="1" dirty="0">
                <a:solidFill>
                  <a:srgbClr val="000000"/>
                </a:solidFill>
              </a:rPr>
              <a:t>~~~~~~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Love from 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Pope Francis</a:t>
            </a:r>
          </a:p>
        </p:txBody>
      </p:sp>
      <p:sp>
        <p:nvSpPr>
          <p:cNvPr id="8" name="object 153">
            <a:extLst>
              <a:ext uri="{FF2B5EF4-FFF2-40B4-BE49-F238E27FC236}">
                <a16:creationId xmlns:a16="http://schemas.microsoft.com/office/drawing/2014/main" id="{9A6DDAA6-E11F-4EA7-A370-D5CEF7A991D8}"/>
              </a:ext>
            </a:extLst>
          </p:cNvPr>
          <p:cNvSpPr txBox="1">
            <a:spLocks/>
          </p:cNvSpPr>
          <p:nvPr/>
        </p:nvSpPr>
        <p:spPr>
          <a:xfrm>
            <a:off x="-861460" y="819993"/>
            <a:ext cx="11074400" cy="219412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131" marR="6052" indent="595396" algn="ctr">
              <a:lnSpc>
                <a:spcPts val="5290"/>
              </a:lnSpc>
              <a:tabLst>
                <a:tab pos="1358744" algn="l"/>
                <a:tab pos="1901939" algn="l"/>
                <a:tab pos="5568127" algn="l"/>
              </a:tabLst>
            </a:pPr>
            <a:r>
              <a:rPr lang="en-US" sz="9600" b="1" u="sng" dirty="0">
                <a:solidFill>
                  <a:srgbClr val="789B3E"/>
                </a:solidFill>
                <a:latin typeface="Garage Gothic FB" panose="02000508030000020003" pitchFamily="50" charset="0"/>
              </a:rPr>
              <a:t>CATHOLIC SOCIAL</a:t>
            </a:r>
          </a:p>
          <a:p>
            <a:pPr marL="15131" marR="6052" indent="595396" algn="ctr">
              <a:lnSpc>
                <a:spcPts val="5290"/>
              </a:lnSpc>
              <a:tabLst>
                <a:tab pos="1358744" algn="l"/>
                <a:tab pos="1901939" algn="l"/>
                <a:tab pos="5568127" algn="l"/>
              </a:tabLst>
            </a:pPr>
            <a:endParaRPr lang="en-US" sz="9600" b="1" u="sng" dirty="0">
              <a:solidFill>
                <a:srgbClr val="789B3E"/>
              </a:solidFill>
              <a:latin typeface="Garage Gothic FB" panose="02000508030000020003" pitchFamily="50" charset="0"/>
            </a:endParaRPr>
          </a:p>
          <a:p>
            <a:pPr marL="15131" marR="6052" indent="595396" algn="ctr">
              <a:lnSpc>
                <a:spcPts val="5290"/>
              </a:lnSpc>
              <a:tabLst>
                <a:tab pos="1358744" algn="l"/>
                <a:tab pos="1901939" algn="l"/>
                <a:tab pos="5568127" algn="l"/>
              </a:tabLst>
            </a:pPr>
            <a:r>
              <a:rPr lang="en-US" sz="9600" b="1" u="sng" dirty="0">
                <a:solidFill>
                  <a:srgbClr val="789B3E"/>
                </a:solidFill>
                <a:latin typeface="Garage Gothic FB" panose="02000508030000020003" pitchFamily="50" charset="0"/>
              </a:rPr>
              <a:t> TEACHING</a:t>
            </a:r>
          </a:p>
        </p:txBody>
      </p:sp>
    </p:spTree>
    <p:extLst>
      <p:ext uri="{BB962C8B-B14F-4D97-AF65-F5344CB8AC3E}">
        <p14:creationId xmlns:p14="http://schemas.microsoft.com/office/powerpoint/2010/main" val="4161651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5168A-702D-4603-837D-53B669AF97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51B4EAB-408A-4518-9B9F-38727B84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944976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u="sng" dirty="0">
                <a:solidFill>
                  <a:srgbClr val="789B3E"/>
                </a:solidFill>
                <a:latin typeface="Garage Gothic FB" panose="02000508030000020003" pitchFamily="50" charset="0"/>
              </a:rPr>
              <a:t>Mapping/Poster activities</a:t>
            </a:r>
            <a:endParaRPr lang="en-GB" sz="6600" b="1" u="sng" dirty="0">
              <a:solidFill>
                <a:srgbClr val="789B3E"/>
              </a:solidFill>
              <a:latin typeface="Garage Gothic FB" panose="02000508030000020003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579C7-AAD4-465D-AF9A-F543B1A6FF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3817">
            <a:off x="8006310" y="2440667"/>
            <a:ext cx="2744383" cy="1813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41A645-D9AE-4DC1-8FB8-DB04EEF556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1544">
            <a:off x="5829506" y="3675501"/>
            <a:ext cx="2755398" cy="1301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338EC-0522-402E-B284-4E66FE63FF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3570">
            <a:off x="8447645" y="3928028"/>
            <a:ext cx="2016125" cy="1614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D74007-37DB-464A-B8A4-DA706117904D}"/>
              </a:ext>
            </a:extLst>
          </p:cNvPr>
          <p:cNvSpPr txBox="1"/>
          <p:nvPr/>
        </p:nvSpPr>
        <p:spPr>
          <a:xfrm>
            <a:off x="810299" y="2145340"/>
            <a:ext cx="7199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789B3E"/>
                </a:solidFill>
                <a:latin typeface="Garage Gothic FB" panose="02000508030000020003" pitchFamily="50" charset="0"/>
              </a:rPr>
              <a:t>OPTION ONE:</a:t>
            </a:r>
          </a:p>
          <a:p>
            <a:r>
              <a:rPr lang="en-US" sz="4000" dirty="0">
                <a:solidFill>
                  <a:srgbClr val="789B3E"/>
                </a:solidFill>
                <a:latin typeface="Garage Gothic FB" panose="02000508030000020003" pitchFamily="50" charset="0"/>
              </a:rPr>
              <a:t>News flash posters</a:t>
            </a:r>
          </a:p>
          <a:p>
            <a:endParaRPr lang="en-US" sz="4000" dirty="0">
              <a:solidFill>
                <a:srgbClr val="789B3E"/>
              </a:solidFill>
              <a:latin typeface="Garage Gothic FB" panose="02000508030000020003" pitchFamily="50" charset="0"/>
            </a:endParaRPr>
          </a:p>
          <a:p>
            <a:r>
              <a:rPr lang="en-US" sz="4000" b="1" u="sng" dirty="0">
                <a:solidFill>
                  <a:srgbClr val="789B3E"/>
                </a:solidFill>
                <a:latin typeface="Garage Gothic FB" panose="02000508030000020003" pitchFamily="50" charset="0"/>
              </a:rPr>
              <a:t>OPTION TWO:</a:t>
            </a:r>
          </a:p>
          <a:p>
            <a:r>
              <a:rPr lang="en-US" sz="4000" dirty="0">
                <a:solidFill>
                  <a:srgbClr val="789B3E"/>
                </a:solidFill>
                <a:latin typeface="Garage Gothic FB" panose="02000508030000020003" pitchFamily="50" charset="0"/>
              </a:rPr>
              <a:t>Mapping activity</a:t>
            </a:r>
            <a:endParaRPr lang="en-GB" sz="4000" dirty="0">
              <a:solidFill>
                <a:srgbClr val="789B3E"/>
              </a:solidFill>
              <a:latin typeface="Garage Gothic FB" panose="0200050803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505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5168A-702D-4603-837D-53B669AF97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F0CCA-412A-4958-92D9-696441C440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0" y="1229562"/>
            <a:ext cx="3457775" cy="4333658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23719B-51BE-4464-A480-FF69BB2A41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525" y="3915336"/>
            <a:ext cx="3737960" cy="280347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682F0-4D77-4FC8-93BE-C27450DE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847" y="-137276"/>
            <a:ext cx="3048000" cy="2733675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D3AB6-BEE3-47B2-8E95-5FBDF4D3C9CC}"/>
              </a:ext>
            </a:extLst>
          </p:cNvPr>
          <p:cNvSpPr txBox="1"/>
          <p:nvPr/>
        </p:nvSpPr>
        <p:spPr>
          <a:xfrm>
            <a:off x="1088105" y="1626343"/>
            <a:ext cx="6210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789B3E"/>
                </a:solidFill>
                <a:latin typeface="Garage Gothic FB" panose="02000508030000020003" pitchFamily="50" charset="0"/>
              </a:rPr>
              <a:t>Taking Action</a:t>
            </a:r>
            <a:endParaRPr lang="en-GB" sz="12000" dirty="0">
              <a:solidFill>
                <a:srgbClr val="789B3E"/>
              </a:solidFill>
              <a:latin typeface="Garage Gothic FB" panose="0200050803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45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5168A-702D-4603-837D-53B669AF97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820A63-A7F0-4D2E-8E36-674702AE7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0252" y="591023"/>
            <a:ext cx="8151496" cy="5675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407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5168A-702D-4603-837D-53B669AF97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BEED21-82CF-44C2-9FF5-EB5DC4AAC84F}"/>
              </a:ext>
            </a:extLst>
          </p:cNvPr>
          <p:cNvSpPr/>
          <p:nvPr/>
        </p:nvSpPr>
        <p:spPr>
          <a:xfrm>
            <a:off x="424016" y="1921843"/>
            <a:ext cx="11343967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89B3E"/>
                </a:solidFill>
                <a:latin typeface="Garage Gothic FB" panose="02000508030000020003" pitchFamily="50" charset="0"/>
                <a:cs typeface="Arial" panose="020B0604020202020204" pitchFamily="34" charset="0"/>
              </a:rPr>
              <a:t>NOW…COMMIT TO ACTION</a:t>
            </a:r>
            <a:r>
              <a:rPr 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89B3E"/>
                </a:solidFill>
                <a:latin typeface="Garage Gothic FB" panose="02000508030000020003" pitchFamily="50" charset="0"/>
              </a:rPr>
              <a:t>…</a:t>
            </a:r>
            <a:endParaRPr lang="en-US" sz="1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89B3E"/>
              </a:solidFill>
              <a:latin typeface="Garage Gothic FB" panose="0200050803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97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269</Words>
  <Application>Microsoft Office PowerPoint</Application>
  <PresentationFormat>Widescreen</PresentationFormat>
  <Paragraphs>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Garage Gothic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Mapping/Poster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Exploring Social Justice…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Aulton</dc:creator>
  <cp:lastModifiedBy>Kate Eastmond</cp:lastModifiedBy>
  <cp:revision>10</cp:revision>
  <dcterms:created xsi:type="dcterms:W3CDTF">2019-06-26T09:41:24Z</dcterms:created>
  <dcterms:modified xsi:type="dcterms:W3CDTF">2019-07-24T10:04:31Z</dcterms:modified>
</cp:coreProperties>
</file>